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8288000" cy="10287000"/>
  <p:notesSz cx="6858000" cy="9144000"/>
  <p:embeddedFontLst>
    <p:embeddedFont>
      <p:font typeface="Arimo" panose="020B0604020202020204" pitchFamily="34" charset="0"/>
      <p:regular r:id="rId30"/>
    </p:embeddedFont>
    <p:embeddedFont>
      <p:font typeface="Calibri" panose="020F0502020204030204" pitchFamily="34" charset="0"/>
      <p:regular r:id="rId31"/>
      <p:bold r:id="rId32"/>
      <p:italic r:id="rId33"/>
      <p:boldItalic r:id="rId34"/>
    </p:embeddedFont>
    <p:embeddedFont>
      <p:font typeface="Canva Student Font" pitchFamily="2"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6" autoAdjust="0"/>
  </p:normalViewPr>
  <p:slideViewPr>
    <p:cSldViewPr>
      <p:cViewPr varScale="1">
        <p:scale>
          <a:sx n="80" d="100"/>
          <a:sy n="80" d="100"/>
        </p:scale>
        <p:origin x="8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8.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8.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8.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8.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8.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8.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8.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8.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8.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8.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8.pn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8.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8.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8.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8.png"/><Relationship Id="rId5" Type="http://schemas.openxmlformats.org/officeDocument/2006/relationships/image" Target="../media/image32.sv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8.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8.png"/><Relationship Id="rId5" Type="http://schemas.openxmlformats.org/officeDocument/2006/relationships/image" Target="../media/image38.sv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8.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2365" y="4975564"/>
            <a:ext cx="19733391" cy="14112993"/>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34582"/>
          <a:stretch>
            <a:fillRect/>
          </a:stretch>
        </p:blipFill>
        <p:spPr>
          <a:xfrm rot="-5400000">
            <a:off x="-101270" y="1073976"/>
            <a:ext cx="14760708" cy="22563883"/>
          </a:xfrm>
          <a:prstGeom prst="rect">
            <a:avLst/>
          </a:prstGeom>
        </p:spPr>
      </p:pic>
      <p:pic>
        <p:nvPicPr>
          <p:cNvPr id="5" name="Picture 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12055" y="0"/>
            <a:ext cx="5501128" cy="4501756"/>
          </a:xfrm>
          <a:prstGeom prst="rect">
            <a:avLst/>
          </a:prstGeom>
        </p:spPr>
      </p:pic>
      <p:sp>
        <p:nvSpPr>
          <p:cNvPr id="6" name="TextBox 6"/>
          <p:cNvSpPr txBox="1"/>
          <p:nvPr/>
        </p:nvSpPr>
        <p:spPr>
          <a:xfrm>
            <a:off x="5883280" y="213865"/>
            <a:ext cx="6521439" cy="3064266"/>
          </a:xfrm>
          <a:prstGeom prst="rect">
            <a:avLst/>
          </a:prstGeom>
        </p:spPr>
        <p:txBody>
          <a:bodyPr lIns="0" tIns="0" rIns="0" bIns="0" rtlCol="0" anchor="t">
            <a:spAutoFit/>
          </a:bodyPr>
          <a:lstStyle/>
          <a:p>
            <a:pPr algn="ctr">
              <a:lnSpc>
                <a:spcPts val="24918"/>
              </a:lnSpc>
            </a:pPr>
            <a:r>
              <a:rPr lang="en-US" sz="17799">
                <a:solidFill>
                  <a:srgbClr val="000000"/>
                </a:solidFill>
                <a:latin typeface="Canva Student Font"/>
              </a:rPr>
              <a:t>Aa - Zz</a:t>
            </a:r>
          </a:p>
        </p:txBody>
      </p:sp>
      <p:sp>
        <p:nvSpPr>
          <p:cNvPr id="7" name="TextBox 7"/>
          <p:cNvSpPr txBox="1"/>
          <p:nvPr/>
        </p:nvSpPr>
        <p:spPr>
          <a:xfrm>
            <a:off x="5883280" y="2857023"/>
            <a:ext cx="6521439" cy="1733550"/>
          </a:xfrm>
          <a:prstGeom prst="rect">
            <a:avLst/>
          </a:prstGeom>
        </p:spPr>
        <p:txBody>
          <a:bodyPr lIns="0" tIns="0" rIns="0" bIns="0" rtlCol="0" anchor="t">
            <a:spAutoFit/>
          </a:bodyPr>
          <a:lstStyle/>
          <a:p>
            <a:pPr algn="ctr">
              <a:lnSpc>
                <a:spcPts val="14000"/>
              </a:lnSpc>
            </a:pPr>
            <a:r>
              <a:rPr lang="en-US" sz="9999">
                <a:solidFill>
                  <a:srgbClr val="000000"/>
                </a:solidFill>
                <a:latin typeface="Canva Student Font"/>
              </a:rPr>
              <a:t>Letter Sounds</a:t>
            </a:r>
          </a:p>
        </p:txBody>
      </p:sp>
      <p:pic>
        <p:nvPicPr>
          <p:cNvPr id="8" name="Picture 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2947021" y="344102"/>
            <a:ext cx="4777617" cy="4467072"/>
          </a:xfrm>
          <a:prstGeom prst="rect">
            <a:avLst/>
          </a:prstGeom>
        </p:spPr>
      </p:pic>
      <p:sp>
        <p:nvSpPr>
          <p:cNvPr id="9" name="TextBox 9"/>
          <p:cNvSpPr txBox="1"/>
          <p:nvPr/>
        </p:nvSpPr>
        <p:spPr>
          <a:xfrm>
            <a:off x="333772" y="9759142"/>
            <a:ext cx="1389856" cy="220980"/>
          </a:xfrm>
          <a:prstGeom prst="rect">
            <a:avLst/>
          </a:prstGeom>
        </p:spPr>
        <p:txBody>
          <a:bodyPr lIns="0" tIns="0" rIns="0" bIns="0" rtlCol="0" anchor="t">
            <a:spAutoFit/>
          </a:bodyPr>
          <a:lstStyle/>
          <a:p>
            <a:pPr algn="ctr">
              <a:lnSpc>
                <a:spcPts val="1679"/>
              </a:lnSpc>
            </a:pPr>
            <a:r>
              <a:rPr lang="en-US" sz="1200">
                <a:solidFill>
                  <a:srgbClr val="FFFFFF"/>
                </a:solidFill>
                <a:latin typeface="Arimo"/>
              </a:rPr>
              <a:t>3rd September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030477" y="1342454"/>
            <a:ext cx="11211030" cy="8017942"/>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98" r="36205"/>
          <a:stretch>
            <a:fillRect/>
          </a:stretch>
        </p:blipFill>
        <p:spPr>
          <a:xfrm>
            <a:off x="-628378" y="-630622"/>
            <a:ext cx="8212386" cy="12847607"/>
          </a:xfrm>
          <a:prstGeom prst="rect">
            <a:avLst/>
          </a:prstGeom>
        </p:spPr>
      </p:pic>
      <p:sp>
        <p:nvSpPr>
          <p:cNvPr id="5" name="TextBox 5"/>
          <p:cNvSpPr txBox="1"/>
          <p:nvPr/>
        </p:nvSpPr>
        <p:spPr>
          <a:xfrm>
            <a:off x="8070135" y="752475"/>
            <a:ext cx="8616420" cy="2424923"/>
          </a:xfrm>
          <a:prstGeom prst="rect">
            <a:avLst/>
          </a:prstGeom>
        </p:spPr>
        <p:txBody>
          <a:bodyPr lIns="0" tIns="0" rIns="0" bIns="0" rtlCol="0" anchor="t">
            <a:spAutoFit/>
          </a:bodyPr>
          <a:lstStyle/>
          <a:p>
            <a:pPr>
              <a:lnSpc>
                <a:spcPts val="19739"/>
              </a:lnSpc>
            </a:pPr>
            <a:r>
              <a:rPr lang="en-US" sz="14099">
                <a:solidFill>
                  <a:srgbClr val="000000"/>
                </a:solidFill>
                <a:latin typeface="Canva Student Font"/>
              </a:rPr>
              <a:t>Letter Sounds</a:t>
            </a:r>
          </a:p>
        </p:txBody>
      </p:sp>
      <p:sp>
        <p:nvSpPr>
          <p:cNvPr id="6" name="TextBox 6"/>
          <p:cNvSpPr txBox="1"/>
          <p:nvPr/>
        </p:nvSpPr>
        <p:spPr>
          <a:xfrm>
            <a:off x="8070135" y="3176641"/>
            <a:ext cx="9472014" cy="4296048"/>
          </a:xfrm>
          <a:prstGeom prst="rect">
            <a:avLst/>
          </a:prstGeom>
        </p:spPr>
        <p:txBody>
          <a:bodyPr lIns="0" tIns="0" rIns="0" bIns="0" rtlCol="0" anchor="t">
            <a:spAutoFit/>
          </a:bodyPr>
          <a:lstStyle/>
          <a:p>
            <a:pPr>
              <a:lnSpc>
                <a:spcPts val="6720"/>
              </a:lnSpc>
            </a:pPr>
            <a:r>
              <a:rPr lang="en-US" sz="4800" dirty="0">
                <a:solidFill>
                  <a:srgbClr val="000000"/>
                </a:solidFill>
                <a:latin typeface="Canva Student Font"/>
              </a:rPr>
              <a:t>This PowerPoint is designed as a guide for letter sounds, to be used by people implementing Explicit Alphabet Knowledge with emergent literacy learner. Click on the speaker icon on each slide to hear the sounds each letter makes. </a:t>
            </a:r>
          </a:p>
        </p:txBody>
      </p:sp>
      <p:sp>
        <p:nvSpPr>
          <p:cNvPr id="7" name="TextBox 7"/>
          <p:cNvSpPr txBox="1"/>
          <p:nvPr/>
        </p:nvSpPr>
        <p:spPr>
          <a:xfrm>
            <a:off x="8070134" y="7614968"/>
            <a:ext cx="9989265" cy="2513509"/>
          </a:xfrm>
          <a:prstGeom prst="rect">
            <a:avLst/>
          </a:prstGeom>
        </p:spPr>
        <p:txBody>
          <a:bodyPr wrap="square" lIns="0" tIns="0" rIns="0" bIns="0" rtlCol="0" anchor="t">
            <a:spAutoFit/>
          </a:bodyPr>
          <a:lstStyle/>
          <a:p>
            <a:pPr>
              <a:lnSpc>
                <a:spcPts val="4875"/>
              </a:lnSpc>
            </a:pPr>
            <a:r>
              <a:rPr lang="en-US" sz="3482" dirty="0">
                <a:solidFill>
                  <a:srgbClr val="000000"/>
                </a:solidFill>
                <a:latin typeface="Canva Student Font"/>
              </a:rPr>
              <a:t>Please note: different phonics programs list differing numbers of sounds for each letter.  I have focused on the most common sounds only in this guide as this is a resource for EAK instruction and not a phonics program.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811029" y="1167702"/>
            <a:ext cx="11049883" cy="7902693"/>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196160" y="669277"/>
            <a:ext cx="3549032" cy="2904291"/>
          </a:xfrm>
          <a:prstGeom prst="rect">
            <a:avLst/>
          </a:prstGeom>
        </p:spPr>
      </p:pic>
      <p:sp>
        <p:nvSpPr>
          <p:cNvPr id="6" name="TextBox 6"/>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Aa</a:t>
            </a:r>
          </a:p>
        </p:txBody>
      </p:sp>
      <p:sp>
        <p:nvSpPr>
          <p:cNvPr id="7" name="TextBox 7"/>
          <p:cNvSpPr txBox="1"/>
          <p:nvPr/>
        </p:nvSpPr>
        <p:spPr>
          <a:xfrm>
            <a:off x="8070135" y="3109966"/>
            <a:ext cx="7902693" cy="7181453"/>
          </a:xfrm>
          <a:prstGeom prst="rect">
            <a:avLst/>
          </a:prstGeom>
        </p:spPr>
        <p:txBody>
          <a:bodyPr wrap="square" lIns="0" tIns="0" rIns="0" bIns="0" rtlCol="0" anchor="t">
            <a:spAutoFit/>
          </a:bodyPr>
          <a:lstStyle/>
          <a:p>
            <a:pPr>
              <a:lnSpc>
                <a:spcPts val="11200"/>
              </a:lnSpc>
            </a:pPr>
            <a:r>
              <a:rPr lang="en-US" sz="8000" dirty="0">
                <a:solidFill>
                  <a:srgbClr val="000000"/>
                </a:solidFill>
                <a:latin typeface="Canva Student Font"/>
              </a:rPr>
              <a:t>has three common sounds:</a:t>
            </a:r>
          </a:p>
          <a:p>
            <a:pPr>
              <a:lnSpc>
                <a:spcPts val="11200"/>
              </a:lnSpc>
            </a:pPr>
            <a:r>
              <a:rPr lang="en-US" sz="8000" u="sng" dirty="0">
                <a:solidFill>
                  <a:srgbClr val="000000"/>
                </a:solidFill>
                <a:latin typeface="Canva Student Font"/>
              </a:rPr>
              <a:t>a</a:t>
            </a:r>
            <a:r>
              <a:rPr lang="en-US" sz="8000" dirty="0">
                <a:solidFill>
                  <a:srgbClr val="000000"/>
                </a:solidFill>
                <a:latin typeface="Canva Student Font"/>
              </a:rPr>
              <a:t>pple, sn</a:t>
            </a:r>
            <a:r>
              <a:rPr lang="en-US" sz="8000" u="sng" dirty="0">
                <a:solidFill>
                  <a:srgbClr val="000000"/>
                </a:solidFill>
                <a:latin typeface="Canva Student Font"/>
              </a:rPr>
              <a:t>a</a:t>
            </a:r>
            <a:r>
              <a:rPr lang="en-US" sz="8000" dirty="0">
                <a:solidFill>
                  <a:srgbClr val="000000"/>
                </a:solidFill>
                <a:latin typeface="Canva Student Font"/>
              </a:rPr>
              <a:t>ke, f</a:t>
            </a:r>
            <a:r>
              <a:rPr lang="en-US" sz="8000" u="sng" dirty="0">
                <a:solidFill>
                  <a:srgbClr val="000000"/>
                </a:solidFill>
                <a:latin typeface="Canva Student Font"/>
              </a:rPr>
              <a:t>a</a:t>
            </a:r>
            <a:r>
              <a:rPr lang="en-US" sz="8000" dirty="0">
                <a:solidFill>
                  <a:srgbClr val="000000"/>
                </a:solidFill>
                <a:latin typeface="Canva Student Font"/>
              </a:rPr>
              <a:t>ther</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a</a:t>
            </a:r>
            <a:r>
              <a:rPr lang="en-US" sz="8000" dirty="0">
                <a:solidFill>
                  <a:srgbClr val="000000"/>
                </a:solidFill>
                <a:latin typeface="Canva Student Font"/>
              </a:rPr>
              <a:t> sound from </a:t>
            </a:r>
            <a:r>
              <a:rPr lang="en-US" sz="8000" u="sng" dirty="0">
                <a:solidFill>
                  <a:srgbClr val="000000"/>
                </a:solidFill>
                <a:latin typeface="Canva Student Font"/>
              </a:rPr>
              <a:t>a</a:t>
            </a:r>
            <a:r>
              <a:rPr lang="en-US" sz="8000" dirty="0">
                <a:solidFill>
                  <a:srgbClr val="000000"/>
                </a:solidFill>
                <a:latin typeface="Canva Student Font"/>
              </a:rPr>
              <a:t>pple.</a:t>
            </a:r>
          </a:p>
        </p:txBody>
      </p:sp>
      <p:pic>
        <p:nvPicPr>
          <p:cNvPr id="8" name="Audio Recording 3 Sep 2021 at 6:24:18 pm" descr="Audio Recording 3 Sep 2021 at 6:24:18 pm">
            <a:hlinkClick r:id="" action="ppaction://media"/>
            <a:extLst>
              <a:ext uri="{FF2B5EF4-FFF2-40B4-BE49-F238E27FC236}">
                <a16:creationId xmlns:a16="http://schemas.microsoft.com/office/drawing/2014/main" id="{6DE2A774-A975-EC41-98E6-462F01CE0E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7434" y="1101587"/>
            <a:ext cx="7902693" cy="79026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7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022858" y="1420082"/>
            <a:ext cx="11237962" cy="8037204"/>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584594" y="612776"/>
            <a:ext cx="3314700" cy="3873067"/>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Bb</a:t>
            </a:r>
          </a:p>
        </p:txBody>
      </p:sp>
      <p:sp>
        <p:nvSpPr>
          <p:cNvPr id="6" name="TextBox 6"/>
          <p:cNvSpPr txBox="1"/>
          <p:nvPr/>
        </p:nvSpPr>
        <p:spPr>
          <a:xfrm>
            <a:off x="8070135" y="3109966"/>
            <a:ext cx="5155148"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b</a:t>
            </a:r>
            <a:r>
              <a:rPr lang="en-US" sz="8000" dirty="0">
                <a:solidFill>
                  <a:srgbClr val="000000"/>
                </a:solidFill>
                <a:latin typeface="Canva Student Font"/>
              </a:rPr>
              <a:t>ird</a:t>
            </a:r>
          </a:p>
        </p:txBody>
      </p:sp>
      <p:pic>
        <p:nvPicPr>
          <p:cNvPr id="9" name="Audio Recording 3 Sep 2021 at 6:38:35 pm" descr="Audio Recording 3 Sep 2021 at 6:38:35 pm">
            <a:hlinkClick r:id="" action="ppaction://media"/>
            <a:extLst>
              <a:ext uri="{FF2B5EF4-FFF2-40B4-BE49-F238E27FC236}">
                <a16:creationId xmlns:a16="http://schemas.microsoft.com/office/drawing/2014/main" id="{2C9BE14B-865B-604F-8ED1-3AB4181323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8177" y="1219200"/>
            <a:ext cx="7848600" cy="7848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742535" y="1386690"/>
            <a:ext cx="10505864" cy="7513620"/>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2954000" y="342316"/>
            <a:ext cx="4503019" cy="4812846"/>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Cc</a:t>
            </a:r>
          </a:p>
        </p:txBody>
      </p:sp>
      <p:sp>
        <p:nvSpPr>
          <p:cNvPr id="6" name="TextBox 6"/>
          <p:cNvSpPr txBox="1"/>
          <p:nvPr/>
        </p:nvSpPr>
        <p:spPr>
          <a:xfrm>
            <a:off x="8070135" y="3109966"/>
            <a:ext cx="5339255" cy="718145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two sounds:</a:t>
            </a:r>
          </a:p>
          <a:p>
            <a:pPr>
              <a:lnSpc>
                <a:spcPts val="11200"/>
              </a:lnSpc>
            </a:pPr>
            <a:r>
              <a:rPr lang="en-US" sz="8000" u="sng" dirty="0">
                <a:solidFill>
                  <a:srgbClr val="000000"/>
                </a:solidFill>
                <a:latin typeface="Canva Student Font"/>
              </a:rPr>
              <a:t>c</a:t>
            </a:r>
            <a:r>
              <a:rPr lang="en-US" sz="8000" dirty="0">
                <a:solidFill>
                  <a:srgbClr val="000000"/>
                </a:solidFill>
                <a:latin typeface="Canva Student Font"/>
              </a:rPr>
              <a:t>at, </a:t>
            </a:r>
            <a:r>
              <a:rPr lang="en-US" sz="8000" u="sng" dirty="0">
                <a:solidFill>
                  <a:srgbClr val="000000"/>
                </a:solidFill>
                <a:latin typeface="Canva Student Font"/>
              </a:rPr>
              <a:t>c</a:t>
            </a:r>
            <a:r>
              <a:rPr lang="en-US" sz="8000" dirty="0">
                <a:solidFill>
                  <a:srgbClr val="000000"/>
                </a:solidFill>
                <a:latin typeface="Canva Student Font"/>
              </a:rPr>
              <a:t>ircus.</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c</a:t>
            </a:r>
            <a:r>
              <a:rPr lang="en-US" sz="8000" dirty="0">
                <a:solidFill>
                  <a:srgbClr val="000000"/>
                </a:solidFill>
                <a:latin typeface="Canva Student Font"/>
              </a:rPr>
              <a:t> sound from </a:t>
            </a:r>
            <a:r>
              <a:rPr lang="en-US" sz="8000" u="sng" dirty="0">
                <a:solidFill>
                  <a:srgbClr val="000000"/>
                </a:solidFill>
                <a:latin typeface="Canva Student Font"/>
              </a:rPr>
              <a:t>c</a:t>
            </a:r>
            <a:r>
              <a:rPr lang="en-US" sz="8000" dirty="0">
                <a:solidFill>
                  <a:srgbClr val="000000"/>
                </a:solidFill>
                <a:latin typeface="Canva Student Font"/>
              </a:rPr>
              <a:t>at.</a:t>
            </a:r>
          </a:p>
          <a:p>
            <a:pPr>
              <a:lnSpc>
                <a:spcPts val="11200"/>
              </a:lnSpc>
            </a:pPr>
            <a:endParaRPr lang="en-US" sz="8000" dirty="0">
              <a:solidFill>
                <a:srgbClr val="000000"/>
              </a:solidFill>
              <a:latin typeface="Canva Student Font"/>
            </a:endParaRPr>
          </a:p>
        </p:txBody>
      </p:sp>
      <p:pic>
        <p:nvPicPr>
          <p:cNvPr id="9" name="Audio Recording 3 Sep 2021 at 6:39:41 pm" descr="Audio Recording 3 Sep 2021 at 6:39:41 pm">
            <a:hlinkClick r:id="" action="ppaction://media"/>
            <a:extLst>
              <a:ext uri="{FF2B5EF4-FFF2-40B4-BE49-F238E27FC236}">
                <a16:creationId xmlns:a16="http://schemas.microsoft.com/office/drawing/2014/main" id="{64F04C85-3771-A548-A939-33509C708C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6414" y="1679510"/>
            <a:ext cx="7513622" cy="75136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8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626247" y="1362232"/>
            <a:ext cx="10708201" cy="7658327"/>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1622067" y="1715266"/>
            <a:ext cx="6040041" cy="7895478"/>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Dd</a:t>
            </a:r>
          </a:p>
        </p:txBody>
      </p:sp>
      <p:sp>
        <p:nvSpPr>
          <p:cNvPr id="6" name="TextBox 6"/>
          <p:cNvSpPr txBox="1"/>
          <p:nvPr/>
        </p:nvSpPr>
        <p:spPr>
          <a:xfrm>
            <a:off x="8070135" y="3109966"/>
            <a:ext cx="5216380"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d</a:t>
            </a:r>
            <a:r>
              <a:rPr lang="en-US" sz="8000" dirty="0">
                <a:solidFill>
                  <a:srgbClr val="000000"/>
                </a:solidFill>
                <a:latin typeface="Canva Student Font"/>
              </a:rPr>
              <a:t>olphin</a:t>
            </a:r>
          </a:p>
        </p:txBody>
      </p:sp>
      <p:pic>
        <p:nvPicPr>
          <p:cNvPr id="9" name="Audio Recording 3 Sep 2021 at 6:39:20 pm" descr="Audio Recording 3 Sep 2021 at 6:39:20 pm">
            <a:hlinkClick r:id="" action="ppaction://media"/>
            <a:extLst>
              <a:ext uri="{FF2B5EF4-FFF2-40B4-BE49-F238E27FC236}">
                <a16:creationId xmlns:a16="http://schemas.microsoft.com/office/drawing/2014/main" id="{A0ED7150-43D0-354D-8FED-2677E3F238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310" y="1347648"/>
            <a:ext cx="7658327" cy="76583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950853" y="1106528"/>
            <a:ext cx="11091421" cy="7932400"/>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5" name="Picture 5"/>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13249134" y="2384620"/>
            <a:ext cx="4145241" cy="7549280"/>
          </a:xfrm>
          <a:prstGeom prst="rect">
            <a:avLst/>
          </a:prstGeom>
        </p:spPr>
      </p:pic>
      <p:sp>
        <p:nvSpPr>
          <p:cNvPr id="6" name="TextBox 6"/>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Ee</a:t>
            </a:r>
          </a:p>
        </p:txBody>
      </p:sp>
      <p:sp>
        <p:nvSpPr>
          <p:cNvPr id="7" name="TextBox 7"/>
          <p:cNvSpPr txBox="1"/>
          <p:nvPr/>
        </p:nvSpPr>
        <p:spPr>
          <a:xfrm>
            <a:off x="8070135" y="3109966"/>
            <a:ext cx="5491925" cy="718145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three common sounds:</a:t>
            </a:r>
          </a:p>
          <a:p>
            <a:pPr>
              <a:lnSpc>
                <a:spcPts val="11200"/>
              </a:lnSpc>
            </a:pPr>
            <a:r>
              <a:rPr lang="en-US" sz="8000" dirty="0">
                <a:solidFill>
                  <a:srgbClr val="000000"/>
                </a:solidFill>
                <a:latin typeface="Canva Student Font"/>
              </a:rPr>
              <a:t>b</a:t>
            </a:r>
            <a:r>
              <a:rPr lang="en-US" sz="8000" u="sng" dirty="0">
                <a:solidFill>
                  <a:srgbClr val="000000"/>
                </a:solidFill>
                <a:latin typeface="Canva Student Font"/>
              </a:rPr>
              <a:t>e</a:t>
            </a:r>
            <a:r>
              <a:rPr lang="en-US" sz="8000" dirty="0">
                <a:solidFill>
                  <a:srgbClr val="000000"/>
                </a:solidFill>
                <a:latin typeface="Canva Student Font"/>
              </a:rPr>
              <a:t>d, </a:t>
            </a:r>
            <a:r>
              <a:rPr lang="en-US" sz="8000" u="sng" dirty="0">
                <a:solidFill>
                  <a:srgbClr val="000000"/>
                </a:solidFill>
                <a:latin typeface="Canva Student Font"/>
              </a:rPr>
              <a:t>ee</a:t>
            </a:r>
            <a:r>
              <a:rPr lang="en-US" sz="8000" dirty="0">
                <a:solidFill>
                  <a:srgbClr val="000000"/>
                </a:solidFill>
                <a:latin typeface="Canva Student Font"/>
              </a:rPr>
              <a:t>l, h</a:t>
            </a:r>
            <a:r>
              <a:rPr lang="en-US" sz="8000" u="sng" dirty="0">
                <a:solidFill>
                  <a:srgbClr val="000000"/>
                </a:solidFill>
                <a:latin typeface="Canva Student Font"/>
              </a:rPr>
              <a:t>e</a:t>
            </a:r>
            <a:r>
              <a:rPr lang="en-US" sz="8000" dirty="0">
                <a:solidFill>
                  <a:srgbClr val="000000"/>
                </a:solidFill>
                <a:latin typeface="Canva Student Font"/>
              </a:rPr>
              <a:t>r</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e</a:t>
            </a:r>
            <a:r>
              <a:rPr lang="en-US" sz="8000" dirty="0">
                <a:solidFill>
                  <a:srgbClr val="000000"/>
                </a:solidFill>
                <a:latin typeface="Canva Student Font"/>
              </a:rPr>
              <a:t> sound from b</a:t>
            </a:r>
            <a:r>
              <a:rPr lang="en-US" sz="8000" u="sng" dirty="0">
                <a:solidFill>
                  <a:srgbClr val="000000"/>
                </a:solidFill>
                <a:latin typeface="Canva Student Font"/>
              </a:rPr>
              <a:t>e</a:t>
            </a:r>
            <a:r>
              <a:rPr lang="en-US" sz="8000" dirty="0">
                <a:solidFill>
                  <a:srgbClr val="000000"/>
                </a:solidFill>
                <a:latin typeface="Canva Student Font"/>
              </a:rPr>
              <a:t>d.</a:t>
            </a:r>
          </a:p>
        </p:txBody>
      </p:sp>
      <p:pic>
        <p:nvPicPr>
          <p:cNvPr id="8" name="Audio Recording 3 Sep 2021 at 6:33:02 pm" descr="Audio Recording 3 Sep 2021 at 6:33:02 pm">
            <a:hlinkClick r:id="" action="ppaction://media"/>
            <a:extLst>
              <a:ext uri="{FF2B5EF4-FFF2-40B4-BE49-F238E27FC236}">
                <a16:creationId xmlns:a16="http://schemas.microsoft.com/office/drawing/2014/main" id="{FEB14B1D-7B30-F840-AE38-C71388BA03C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71343" y="809757"/>
            <a:ext cx="8067543" cy="80675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6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030477" y="1342454"/>
            <a:ext cx="11211030" cy="8017942"/>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4679552" y="1808216"/>
            <a:ext cx="3861054" cy="8229600"/>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Ff</a:t>
            </a:r>
          </a:p>
        </p:txBody>
      </p:sp>
      <p:sp>
        <p:nvSpPr>
          <p:cNvPr id="7" name="TextBox 7"/>
          <p:cNvSpPr txBox="1"/>
          <p:nvPr/>
        </p:nvSpPr>
        <p:spPr>
          <a:xfrm>
            <a:off x="8070135" y="3109966"/>
            <a:ext cx="5002068"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f</a:t>
            </a:r>
            <a:r>
              <a:rPr lang="en-US" sz="8000" dirty="0">
                <a:solidFill>
                  <a:srgbClr val="000000"/>
                </a:solidFill>
                <a:latin typeface="Canva Student Font"/>
              </a:rPr>
              <a:t>ight</a:t>
            </a:r>
          </a:p>
        </p:txBody>
      </p:sp>
      <p:pic>
        <p:nvPicPr>
          <p:cNvPr id="10" name="Audio Recording 3 Sep 2021 at 6:42:10 pm" descr="Audio Recording 3 Sep 2021 at 6:42:10 pm">
            <a:hlinkClick r:id="" action="ppaction://media"/>
            <a:extLst>
              <a:ext uri="{FF2B5EF4-FFF2-40B4-BE49-F238E27FC236}">
                <a16:creationId xmlns:a16="http://schemas.microsoft.com/office/drawing/2014/main" id="{AB6F3218-68CF-E444-99E2-2EDCEC69A0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41062" y="1227400"/>
            <a:ext cx="7832199" cy="78321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93071" y="2574354"/>
            <a:ext cx="5138292" cy="5138292"/>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grpSp>
        <p:nvGrpSpPr>
          <p:cNvPr id="4" name="Group 4"/>
          <p:cNvGrpSpPr/>
          <p:nvPr/>
        </p:nvGrpSpPr>
        <p:grpSpPr>
          <a:xfrm>
            <a:off x="6684713" y="2665996"/>
            <a:ext cx="5138292" cy="5138292"/>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grpSp>
        <p:nvGrpSpPr>
          <p:cNvPr id="6" name="Group 6"/>
          <p:cNvGrpSpPr/>
          <p:nvPr/>
        </p:nvGrpSpPr>
        <p:grpSpPr>
          <a:xfrm>
            <a:off x="6574854" y="2665996"/>
            <a:ext cx="5138292" cy="5138292"/>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grpSp>
        <p:nvGrpSpPr>
          <p:cNvPr id="8" name="Group 8"/>
          <p:cNvGrpSpPr/>
          <p:nvPr/>
        </p:nvGrpSpPr>
        <p:grpSpPr>
          <a:xfrm rot="5400000">
            <a:off x="-2150482" y="1370850"/>
            <a:ext cx="11345536" cy="8114139"/>
            <a:chOff x="0" y="0"/>
            <a:chExt cx="3695414" cy="2642898"/>
          </a:xfrm>
        </p:grpSpPr>
        <p:sp>
          <p:nvSpPr>
            <p:cNvPr id="9" name="Freeform 9"/>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10" name="Picture 1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255899" y="396223"/>
            <a:ext cx="4155528" cy="3620504"/>
          </a:xfrm>
          <a:prstGeom prst="rect">
            <a:avLst/>
          </a:prstGeom>
        </p:spPr>
      </p:pic>
      <p:sp>
        <p:nvSpPr>
          <p:cNvPr id="11" name="TextBox 11"/>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Gg</a:t>
            </a:r>
          </a:p>
        </p:txBody>
      </p:sp>
      <p:sp>
        <p:nvSpPr>
          <p:cNvPr id="12" name="TextBox 12"/>
          <p:cNvSpPr txBox="1"/>
          <p:nvPr/>
        </p:nvSpPr>
        <p:spPr>
          <a:xfrm>
            <a:off x="8070135" y="3569091"/>
            <a:ext cx="5185764" cy="574516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two sounds:</a:t>
            </a:r>
          </a:p>
          <a:p>
            <a:pPr>
              <a:lnSpc>
                <a:spcPts val="11200"/>
              </a:lnSpc>
            </a:pPr>
            <a:r>
              <a:rPr lang="en-US" sz="8000" u="sng" dirty="0">
                <a:solidFill>
                  <a:srgbClr val="000000"/>
                </a:solidFill>
                <a:latin typeface="Canva Student Font"/>
              </a:rPr>
              <a:t>g</a:t>
            </a:r>
            <a:r>
              <a:rPr lang="en-US" sz="8000" dirty="0">
                <a:solidFill>
                  <a:srgbClr val="000000"/>
                </a:solidFill>
                <a:latin typeface="Canva Student Font"/>
              </a:rPr>
              <a:t>old, </a:t>
            </a:r>
            <a:r>
              <a:rPr lang="en-US" sz="8000" u="sng" dirty="0">
                <a:solidFill>
                  <a:srgbClr val="000000"/>
                </a:solidFill>
                <a:latin typeface="Canva Student Font"/>
              </a:rPr>
              <a:t>g</a:t>
            </a:r>
            <a:r>
              <a:rPr lang="en-US" sz="8000" dirty="0">
                <a:solidFill>
                  <a:srgbClr val="000000"/>
                </a:solidFill>
                <a:latin typeface="Canva Student Font"/>
              </a:rPr>
              <a:t>iraffe</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g</a:t>
            </a:r>
            <a:r>
              <a:rPr lang="en-US" sz="8000" dirty="0">
                <a:solidFill>
                  <a:srgbClr val="000000"/>
                </a:solidFill>
                <a:latin typeface="Canva Student Font"/>
              </a:rPr>
              <a:t> sound from </a:t>
            </a:r>
            <a:r>
              <a:rPr lang="en-US" sz="8000" u="sng" dirty="0">
                <a:solidFill>
                  <a:srgbClr val="000000"/>
                </a:solidFill>
                <a:latin typeface="Canva Student Font"/>
              </a:rPr>
              <a:t>g</a:t>
            </a:r>
            <a:r>
              <a:rPr lang="en-US" sz="8000" dirty="0">
                <a:solidFill>
                  <a:srgbClr val="000000"/>
                </a:solidFill>
                <a:latin typeface="Canva Student Font"/>
              </a:rPr>
              <a:t>old.</a:t>
            </a:r>
          </a:p>
        </p:txBody>
      </p:sp>
      <p:pic>
        <p:nvPicPr>
          <p:cNvPr id="14" name="Audio Recording 3 Sep 2021 at 6:33:51 pm" descr="Audio Recording 3 Sep 2021 at 6:33:51 pm">
            <a:hlinkClick r:id="" action="ppaction://media"/>
            <a:extLst>
              <a:ext uri="{FF2B5EF4-FFF2-40B4-BE49-F238E27FC236}">
                <a16:creationId xmlns:a16="http://schemas.microsoft.com/office/drawing/2014/main" id="{95763FCB-9143-974F-9830-8937868833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91926" y="1142308"/>
            <a:ext cx="8002384" cy="80023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4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818713" y="861863"/>
            <a:ext cx="11040303" cy="7895841"/>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2676143" y="3520389"/>
            <a:ext cx="4583157" cy="5737911"/>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Hh</a:t>
            </a:r>
          </a:p>
        </p:txBody>
      </p:sp>
      <p:sp>
        <p:nvSpPr>
          <p:cNvPr id="6" name="TextBox 6"/>
          <p:cNvSpPr txBox="1"/>
          <p:nvPr/>
        </p:nvSpPr>
        <p:spPr>
          <a:xfrm>
            <a:off x="8070135" y="3109966"/>
            <a:ext cx="5400077"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h</a:t>
            </a:r>
            <a:r>
              <a:rPr lang="en-US" sz="8000" dirty="0">
                <a:solidFill>
                  <a:srgbClr val="000000"/>
                </a:solidFill>
                <a:latin typeface="Canva Student Font"/>
              </a:rPr>
              <a:t>appy</a:t>
            </a:r>
          </a:p>
        </p:txBody>
      </p:sp>
      <p:pic>
        <p:nvPicPr>
          <p:cNvPr id="8" name="Audio Recording 3 Sep 2021 at 6:44:36 pm" descr="Audio Recording 3 Sep 2021 at 6:44:36 pm">
            <a:hlinkClick r:id="" action="ppaction://media"/>
            <a:extLst>
              <a:ext uri="{FF2B5EF4-FFF2-40B4-BE49-F238E27FC236}">
                <a16:creationId xmlns:a16="http://schemas.microsoft.com/office/drawing/2014/main" id="{E8CB8E17-3511-4846-986E-616D176D85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46482" y="450484"/>
            <a:ext cx="7895842" cy="78958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9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030472" y="1566428"/>
            <a:ext cx="11332890" cy="8105094"/>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5" name="Picture 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860961" y="1489168"/>
            <a:ext cx="4005022" cy="3584494"/>
          </a:xfrm>
          <a:prstGeom prst="rect">
            <a:avLst/>
          </a:prstGeom>
        </p:spPr>
      </p:pic>
      <p:pic>
        <p:nvPicPr>
          <p:cNvPr id="6" name="Picture 6"/>
          <p:cNvPicPr>
            <a:picLocks noChangeAspect="1"/>
          </p:cNvPicPr>
          <p:nvPr/>
        </p:nvPicPr>
        <p:blipFill>
          <a:blip r:embed="rId5"/>
          <a:srcRect/>
          <a:stretch>
            <a:fillRect/>
          </a:stretch>
        </p:blipFill>
        <p:spPr>
          <a:xfrm rot="-3053003">
            <a:off x="14952216" y="4678239"/>
            <a:ext cx="2134309" cy="3828358"/>
          </a:xfrm>
          <a:prstGeom prst="rect">
            <a:avLst/>
          </a:prstGeom>
        </p:spPr>
      </p:pic>
      <p:sp>
        <p:nvSpPr>
          <p:cNvPr id="7" name="TextBox 7"/>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Ii</a:t>
            </a:r>
          </a:p>
        </p:txBody>
      </p:sp>
      <p:sp>
        <p:nvSpPr>
          <p:cNvPr id="8" name="TextBox 8"/>
          <p:cNvSpPr txBox="1"/>
          <p:nvPr/>
        </p:nvSpPr>
        <p:spPr>
          <a:xfrm>
            <a:off x="8070135" y="3109966"/>
            <a:ext cx="5981782" cy="718145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three common sounds:</a:t>
            </a:r>
          </a:p>
          <a:p>
            <a:pPr>
              <a:lnSpc>
                <a:spcPts val="11200"/>
              </a:lnSpc>
            </a:pPr>
            <a:r>
              <a:rPr lang="en-US" sz="8000" dirty="0">
                <a:solidFill>
                  <a:srgbClr val="000000"/>
                </a:solidFill>
                <a:latin typeface="Canva Student Font"/>
              </a:rPr>
              <a:t>b</a:t>
            </a:r>
            <a:r>
              <a:rPr lang="en-US" sz="8000" u="sng" dirty="0">
                <a:solidFill>
                  <a:srgbClr val="000000"/>
                </a:solidFill>
                <a:latin typeface="Canva Student Font"/>
              </a:rPr>
              <a:t>i</a:t>
            </a:r>
            <a:r>
              <a:rPr lang="en-US" sz="8000" dirty="0">
                <a:solidFill>
                  <a:srgbClr val="000000"/>
                </a:solidFill>
                <a:latin typeface="Canva Student Font"/>
              </a:rPr>
              <a:t>g, </a:t>
            </a:r>
            <a:r>
              <a:rPr lang="en-US" sz="8000" u="sng" dirty="0">
                <a:solidFill>
                  <a:srgbClr val="000000"/>
                </a:solidFill>
                <a:latin typeface="Canva Student Font"/>
              </a:rPr>
              <a:t>i</a:t>
            </a:r>
            <a:r>
              <a:rPr lang="en-US" sz="8000" dirty="0">
                <a:solidFill>
                  <a:srgbClr val="000000"/>
                </a:solidFill>
                <a:latin typeface="Canva Student Font"/>
              </a:rPr>
              <a:t>ce, sk</a:t>
            </a:r>
            <a:r>
              <a:rPr lang="en-US" sz="8000" u="sng" dirty="0">
                <a:solidFill>
                  <a:srgbClr val="000000"/>
                </a:solidFill>
                <a:latin typeface="Canva Student Font"/>
              </a:rPr>
              <a:t>i</a:t>
            </a:r>
            <a:r>
              <a:rPr lang="en-US" sz="8000" dirty="0">
                <a:solidFill>
                  <a:srgbClr val="000000"/>
                </a:solidFill>
                <a:latin typeface="Canva Student Font"/>
              </a:rPr>
              <a:t>,</a:t>
            </a:r>
          </a:p>
          <a:p>
            <a:pPr>
              <a:lnSpc>
                <a:spcPts val="11200"/>
              </a:lnSpc>
            </a:pPr>
            <a:r>
              <a:rPr lang="en-US" sz="8000" dirty="0">
                <a:solidFill>
                  <a:srgbClr val="000000"/>
                </a:solidFill>
                <a:latin typeface="Canva Student Font"/>
              </a:rPr>
              <a:t>Use the </a:t>
            </a:r>
            <a:r>
              <a:rPr lang="en-US" sz="8000" u="sng" dirty="0" err="1">
                <a:solidFill>
                  <a:srgbClr val="000000"/>
                </a:solidFill>
                <a:latin typeface="Canva Student Font"/>
              </a:rPr>
              <a:t>i</a:t>
            </a:r>
            <a:r>
              <a:rPr lang="en-US" sz="8000" dirty="0">
                <a:solidFill>
                  <a:srgbClr val="000000"/>
                </a:solidFill>
                <a:latin typeface="Canva Student Font"/>
              </a:rPr>
              <a:t> sound from b</a:t>
            </a:r>
            <a:r>
              <a:rPr lang="en-US" sz="8000" u="sng" dirty="0">
                <a:solidFill>
                  <a:srgbClr val="000000"/>
                </a:solidFill>
                <a:latin typeface="Canva Student Font"/>
              </a:rPr>
              <a:t>i</a:t>
            </a:r>
            <a:r>
              <a:rPr lang="en-US" sz="8000" dirty="0">
                <a:solidFill>
                  <a:srgbClr val="000000"/>
                </a:solidFill>
                <a:latin typeface="Canva Student Font"/>
              </a:rPr>
              <a:t>g. </a:t>
            </a:r>
            <a:endParaRPr lang="en-US" sz="8000" u="sng" dirty="0">
              <a:solidFill>
                <a:srgbClr val="000000"/>
              </a:solidFill>
              <a:latin typeface="Canva Student Font"/>
            </a:endParaRPr>
          </a:p>
        </p:txBody>
      </p:sp>
      <p:pic>
        <p:nvPicPr>
          <p:cNvPr id="10" name="Audio Recording 3 Sep 2021 at 6:53:38 pm" descr="Audio Recording 3 Sep 2021 at 6:53:38 pm">
            <a:hlinkClick r:id="" action="ppaction://media"/>
            <a:extLst>
              <a:ext uri="{FF2B5EF4-FFF2-40B4-BE49-F238E27FC236}">
                <a16:creationId xmlns:a16="http://schemas.microsoft.com/office/drawing/2014/main" id="{2233F5DF-FAF3-9C4D-A6BB-9780D72A80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8287" y="1774714"/>
            <a:ext cx="7688520" cy="7688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703760" y="1472130"/>
            <a:ext cx="11001623" cy="7868178"/>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2524057" y="1028700"/>
            <a:ext cx="5378181" cy="8210963"/>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Jj</a:t>
            </a:r>
          </a:p>
        </p:txBody>
      </p:sp>
      <p:sp>
        <p:nvSpPr>
          <p:cNvPr id="6" name="TextBox 6"/>
          <p:cNvSpPr txBox="1"/>
          <p:nvPr/>
        </p:nvSpPr>
        <p:spPr>
          <a:xfrm>
            <a:off x="8070135" y="3569091"/>
            <a:ext cx="4726523"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j</a:t>
            </a:r>
            <a:r>
              <a:rPr lang="en-US" sz="8000" dirty="0">
                <a:solidFill>
                  <a:srgbClr val="000000"/>
                </a:solidFill>
                <a:latin typeface="Canva Student Font"/>
              </a:rPr>
              <a:t>ump</a:t>
            </a:r>
          </a:p>
        </p:txBody>
      </p:sp>
      <p:pic>
        <p:nvPicPr>
          <p:cNvPr id="8" name="Audio Recording 3 Sep 2021 at 6:55:22 pm" descr="Audio Recording 3 Sep 2021 at 6:55:22 pm">
            <a:hlinkClick r:id="" action="ppaction://media"/>
            <a:extLst>
              <a:ext uri="{FF2B5EF4-FFF2-40B4-BE49-F238E27FC236}">
                <a16:creationId xmlns:a16="http://schemas.microsoft.com/office/drawing/2014/main" id="{911BE86E-9E74-B84E-A179-2BFBB37783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800" y="1742860"/>
            <a:ext cx="7326718" cy="73267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660147" y="1306698"/>
            <a:ext cx="11073096" cy="7919294"/>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814795" y="1794102"/>
            <a:ext cx="8473205" cy="8229600"/>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Kk</a:t>
            </a:r>
          </a:p>
        </p:txBody>
      </p:sp>
      <p:sp>
        <p:nvSpPr>
          <p:cNvPr id="6" name="TextBox 6"/>
          <p:cNvSpPr txBox="1"/>
          <p:nvPr/>
        </p:nvSpPr>
        <p:spPr>
          <a:xfrm>
            <a:off x="8070135" y="3109966"/>
            <a:ext cx="5202419"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k</a:t>
            </a:r>
            <a:r>
              <a:rPr lang="en-US" sz="8000" dirty="0">
                <a:solidFill>
                  <a:srgbClr val="000000"/>
                </a:solidFill>
                <a:latin typeface="Canva Student Font"/>
              </a:rPr>
              <a:t>id</a:t>
            </a:r>
          </a:p>
        </p:txBody>
      </p:sp>
      <p:pic>
        <p:nvPicPr>
          <p:cNvPr id="8" name="Audio Recording 3 Sep 2021 at 6:56:09 pm" descr="Audio Recording 3 Sep 2021 at 6:56:09 pm">
            <a:hlinkClick r:id="" action="ppaction://media"/>
            <a:extLst>
              <a:ext uri="{FF2B5EF4-FFF2-40B4-BE49-F238E27FC236}">
                <a16:creationId xmlns:a16="http://schemas.microsoft.com/office/drawing/2014/main" id="{BCCE8B3D-3E7E-2D4B-BA23-7D8691EAA8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771" y="1430685"/>
            <a:ext cx="7671318" cy="76713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8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281604" y="-419776"/>
            <a:ext cx="15028620" cy="10748219"/>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0125156" y="4144499"/>
            <a:ext cx="7685233" cy="5879203"/>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Ll</a:t>
            </a:r>
          </a:p>
        </p:txBody>
      </p:sp>
      <p:sp>
        <p:nvSpPr>
          <p:cNvPr id="6" name="TextBox 6"/>
          <p:cNvSpPr txBox="1"/>
          <p:nvPr/>
        </p:nvSpPr>
        <p:spPr>
          <a:xfrm>
            <a:off x="8070135" y="3109966"/>
            <a:ext cx="5369460"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dirty="0">
                <a:solidFill>
                  <a:srgbClr val="000000"/>
                </a:solidFill>
                <a:latin typeface="Canva Student Font"/>
              </a:rPr>
              <a:t>lion</a:t>
            </a:r>
          </a:p>
        </p:txBody>
      </p:sp>
      <p:pic>
        <p:nvPicPr>
          <p:cNvPr id="8" name="Audio Recording 3 Sep 2021 at 6:56:48 pm" descr="Audio Recording 3 Sep 2021 at 6:56:48 pm">
            <a:hlinkClick r:id="" action="ppaction://media"/>
            <a:extLst>
              <a:ext uri="{FF2B5EF4-FFF2-40B4-BE49-F238E27FC236}">
                <a16:creationId xmlns:a16="http://schemas.microsoft.com/office/drawing/2014/main" id="{7DC662CB-C81F-874E-B83A-CD16862557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2976" y="653726"/>
            <a:ext cx="8382000" cy="838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959356" y="800083"/>
            <a:ext cx="11293185" cy="8076698"/>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2824021" y="3531734"/>
            <a:ext cx="4894520" cy="6185807"/>
          </a:xfrm>
          <a:prstGeom prst="rect">
            <a:avLst/>
          </a:prstGeom>
        </p:spPr>
      </p:pic>
      <p:sp>
        <p:nvSpPr>
          <p:cNvPr id="5" name="TextBox 5"/>
          <p:cNvSpPr txBox="1"/>
          <p:nvPr/>
        </p:nvSpPr>
        <p:spPr>
          <a:xfrm>
            <a:off x="8070135" y="676275"/>
            <a:ext cx="4413900"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Mm</a:t>
            </a:r>
          </a:p>
        </p:txBody>
      </p:sp>
      <p:sp>
        <p:nvSpPr>
          <p:cNvPr id="6" name="TextBox 6"/>
          <p:cNvSpPr txBox="1"/>
          <p:nvPr/>
        </p:nvSpPr>
        <p:spPr>
          <a:xfrm>
            <a:off x="8070135" y="3109966"/>
            <a:ext cx="5155148"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dirty="0">
                <a:solidFill>
                  <a:srgbClr val="000000"/>
                </a:solidFill>
                <a:latin typeface="Canva Student Font"/>
              </a:rPr>
              <a:t>milk</a:t>
            </a:r>
          </a:p>
        </p:txBody>
      </p:sp>
      <p:pic>
        <p:nvPicPr>
          <p:cNvPr id="8" name="Audio Recording 3 Sep 2021 at 6:57:21 pm" descr="Audio Recording 3 Sep 2021 at 6:57:21 pm">
            <a:hlinkClick r:id="" action="ppaction://media"/>
            <a:extLst>
              <a:ext uri="{FF2B5EF4-FFF2-40B4-BE49-F238E27FC236}">
                <a16:creationId xmlns:a16="http://schemas.microsoft.com/office/drawing/2014/main" id="{9FED2057-D76E-0D45-9A85-4156EB8698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61999" y="1105150"/>
            <a:ext cx="8076699" cy="80766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978217" y="1507732"/>
            <a:ext cx="11403987" cy="8155942"/>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rot="-1542343">
            <a:off x="8021665" y="3014953"/>
            <a:ext cx="10161258" cy="4394744"/>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Nn</a:t>
            </a:r>
          </a:p>
        </p:txBody>
      </p:sp>
      <p:sp>
        <p:nvSpPr>
          <p:cNvPr id="6" name="TextBox 6"/>
          <p:cNvSpPr txBox="1"/>
          <p:nvPr/>
        </p:nvSpPr>
        <p:spPr>
          <a:xfrm>
            <a:off x="8070135" y="3109966"/>
            <a:ext cx="4757139"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dirty="0">
                <a:solidFill>
                  <a:srgbClr val="000000"/>
                </a:solidFill>
                <a:latin typeface="Canva Student Font"/>
              </a:rPr>
              <a:t>nose</a:t>
            </a:r>
          </a:p>
        </p:txBody>
      </p:sp>
      <p:pic>
        <p:nvPicPr>
          <p:cNvPr id="8" name="Audio Recording 3 Sep 2021 at 6:57:55 pm" descr="Audio Recording 3 Sep 2021 at 6:57:55 pm">
            <a:hlinkClick r:id="" action="ppaction://media"/>
            <a:extLst>
              <a:ext uri="{FF2B5EF4-FFF2-40B4-BE49-F238E27FC236}">
                <a16:creationId xmlns:a16="http://schemas.microsoft.com/office/drawing/2014/main" id="{ECB163D1-1321-134E-93AF-F2026E71F3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73767" y="1134353"/>
            <a:ext cx="8155943" cy="81559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0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683408" y="1410063"/>
            <a:ext cx="11068148" cy="7915755"/>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4004279" y="3467100"/>
            <a:ext cx="3934205" cy="4910084"/>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Oo</a:t>
            </a:r>
          </a:p>
        </p:txBody>
      </p:sp>
      <p:sp>
        <p:nvSpPr>
          <p:cNvPr id="6" name="TextBox 6"/>
          <p:cNvSpPr txBox="1"/>
          <p:nvPr/>
        </p:nvSpPr>
        <p:spPr>
          <a:xfrm>
            <a:off x="8070135" y="3109966"/>
            <a:ext cx="5981782" cy="718145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three common sounds:</a:t>
            </a:r>
          </a:p>
          <a:p>
            <a:pPr>
              <a:lnSpc>
                <a:spcPts val="11200"/>
              </a:lnSpc>
            </a:pPr>
            <a:r>
              <a:rPr lang="en-US" sz="8000" u="sng" dirty="0">
                <a:solidFill>
                  <a:srgbClr val="000000"/>
                </a:solidFill>
                <a:latin typeface="Canva Student Font"/>
              </a:rPr>
              <a:t>o</a:t>
            </a:r>
            <a:r>
              <a:rPr lang="en-US" sz="8000" dirty="0">
                <a:solidFill>
                  <a:srgbClr val="000000"/>
                </a:solidFill>
                <a:latin typeface="Canva Student Font"/>
              </a:rPr>
              <a:t>n, t</a:t>
            </a:r>
            <a:r>
              <a:rPr lang="en-US" sz="8000" u="sng" dirty="0">
                <a:solidFill>
                  <a:srgbClr val="000000"/>
                </a:solidFill>
                <a:latin typeface="Canva Student Font"/>
              </a:rPr>
              <a:t>o</a:t>
            </a:r>
            <a:r>
              <a:rPr lang="en-US" sz="8000" dirty="0">
                <a:solidFill>
                  <a:srgbClr val="000000"/>
                </a:solidFill>
                <a:latin typeface="Canva Student Font"/>
              </a:rPr>
              <a:t>e, s</a:t>
            </a:r>
            <a:r>
              <a:rPr lang="en-US" sz="8000" u="sng" dirty="0">
                <a:solidFill>
                  <a:srgbClr val="000000"/>
                </a:solidFill>
                <a:latin typeface="Canva Student Font"/>
              </a:rPr>
              <a:t>o</a:t>
            </a:r>
            <a:r>
              <a:rPr lang="en-US" sz="8000" dirty="0">
                <a:solidFill>
                  <a:srgbClr val="000000"/>
                </a:solidFill>
                <a:latin typeface="Canva Student Font"/>
              </a:rPr>
              <a:t>n</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o</a:t>
            </a:r>
            <a:r>
              <a:rPr lang="en-US" sz="8000" dirty="0">
                <a:solidFill>
                  <a:srgbClr val="000000"/>
                </a:solidFill>
                <a:latin typeface="Canva Student Font"/>
              </a:rPr>
              <a:t> sound from </a:t>
            </a:r>
            <a:r>
              <a:rPr lang="en-US" sz="8000" u="sng" dirty="0">
                <a:solidFill>
                  <a:srgbClr val="000000"/>
                </a:solidFill>
                <a:latin typeface="Canva Student Font"/>
              </a:rPr>
              <a:t>o</a:t>
            </a:r>
            <a:r>
              <a:rPr lang="en-US" sz="8000" dirty="0">
                <a:solidFill>
                  <a:srgbClr val="000000"/>
                </a:solidFill>
                <a:latin typeface="Canva Student Font"/>
              </a:rPr>
              <a:t>n.</a:t>
            </a:r>
          </a:p>
        </p:txBody>
      </p:sp>
      <p:pic>
        <p:nvPicPr>
          <p:cNvPr id="9" name="Audio Recording 3 Sep 2021 at 7:43:50 pm" descr="Audio Recording 3 Sep 2021 at 7:43:50 pm">
            <a:hlinkClick r:id="" action="ppaction://media"/>
            <a:extLst>
              <a:ext uri="{FF2B5EF4-FFF2-40B4-BE49-F238E27FC236}">
                <a16:creationId xmlns:a16="http://schemas.microsoft.com/office/drawing/2014/main" id="{CDFB7D97-3230-774F-A8A7-DE585E50CD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400" y="2095500"/>
            <a:ext cx="7346684" cy="73466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6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548205" y="1296231"/>
            <a:ext cx="10919994" cy="7809798"/>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590474" y="1028700"/>
            <a:ext cx="3668826" cy="8252280"/>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Pp</a:t>
            </a:r>
          </a:p>
        </p:txBody>
      </p:sp>
      <p:sp>
        <p:nvSpPr>
          <p:cNvPr id="6" name="TextBox 6"/>
          <p:cNvSpPr txBox="1"/>
          <p:nvPr/>
        </p:nvSpPr>
        <p:spPr>
          <a:xfrm>
            <a:off x="8070135" y="3427230"/>
            <a:ext cx="4848987"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p</a:t>
            </a:r>
            <a:r>
              <a:rPr lang="en-US" sz="8000" dirty="0">
                <a:solidFill>
                  <a:srgbClr val="000000"/>
                </a:solidFill>
                <a:latin typeface="Canva Student Font"/>
              </a:rPr>
              <a:t>ot</a:t>
            </a:r>
          </a:p>
        </p:txBody>
      </p:sp>
      <p:pic>
        <p:nvPicPr>
          <p:cNvPr id="8" name="Audio Recording 3 Sep 2021 at 7:42:06 pm" descr="Audio Recording 3 Sep 2021 at 7:42:06 pm">
            <a:hlinkClick r:id="" action="ppaction://media"/>
            <a:extLst>
              <a:ext uri="{FF2B5EF4-FFF2-40B4-BE49-F238E27FC236}">
                <a16:creationId xmlns:a16="http://schemas.microsoft.com/office/drawing/2014/main" id="{E7A17A48-6BD2-614A-92C3-7E0E326A5BD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92" y="1840275"/>
            <a:ext cx="7809797" cy="78097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667884" y="1631994"/>
            <a:ext cx="11083963" cy="7927066"/>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1463252" y="5143500"/>
            <a:ext cx="6484002" cy="4324019"/>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Qq</a:t>
            </a:r>
          </a:p>
        </p:txBody>
      </p:sp>
      <p:sp>
        <p:nvSpPr>
          <p:cNvPr id="6" name="TextBox 6"/>
          <p:cNvSpPr txBox="1"/>
          <p:nvPr/>
        </p:nvSpPr>
        <p:spPr>
          <a:xfrm>
            <a:off x="8070135" y="3313921"/>
            <a:ext cx="5063300"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q</a:t>
            </a:r>
            <a:r>
              <a:rPr lang="en-US" sz="8000" dirty="0">
                <a:solidFill>
                  <a:srgbClr val="000000"/>
                </a:solidFill>
                <a:latin typeface="Canva Student Font"/>
              </a:rPr>
              <a:t>uick</a:t>
            </a:r>
          </a:p>
        </p:txBody>
      </p:sp>
      <p:pic>
        <p:nvPicPr>
          <p:cNvPr id="8" name="Audio Recording 3 Sep 2021 at 7:44:35 pm" descr="Audio Recording 3 Sep 2021 at 7:44:35 pm">
            <a:hlinkClick r:id="" action="ppaction://media"/>
            <a:extLst>
              <a:ext uri="{FF2B5EF4-FFF2-40B4-BE49-F238E27FC236}">
                <a16:creationId xmlns:a16="http://schemas.microsoft.com/office/drawing/2014/main" id="{929A8E50-EFE7-B447-9582-90E3FE3C80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1779298"/>
            <a:ext cx="7543800" cy="7543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400" y="-342900"/>
            <a:ext cx="7996262" cy="11574983"/>
            <a:chOff x="0" y="0"/>
            <a:chExt cx="3825513" cy="5537619"/>
          </a:xfrm>
        </p:grpSpPr>
        <p:sp>
          <p:nvSpPr>
            <p:cNvPr id="3" name="Freeform 3"/>
            <p:cNvSpPr/>
            <p:nvPr/>
          </p:nvSpPr>
          <p:spPr>
            <a:xfrm>
              <a:off x="0" y="0"/>
              <a:ext cx="3825513" cy="5537619"/>
            </a:xfrm>
            <a:custGeom>
              <a:avLst/>
              <a:gdLst/>
              <a:ahLst/>
              <a:cxnLst/>
              <a:rect l="l" t="t" r="r" b="b"/>
              <a:pathLst>
                <a:path w="3825513" h="5537619">
                  <a:moveTo>
                    <a:pt x="0" y="0"/>
                  </a:moveTo>
                  <a:lnTo>
                    <a:pt x="3825513" y="0"/>
                  </a:lnTo>
                  <a:lnTo>
                    <a:pt x="3825513" y="5537619"/>
                  </a:lnTo>
                  <a:lnTo>
                    <a:pt x="0" y="5537619"/>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072315" y="1028700"/>
            <a:ext cx="4176522" cy="8229600"/>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Rr</a:t>
            </a:r>
          </a:p>
        </p:txBody>
      </p:sp>
      <p:sp>
        <p:nvSpPr>
          <p:cNvPr id="6" name="TextBox 6"/>
          <p:cNvSpPr txBox="1"/>
          <p:nvPr/>
        </p:nvSpPr>
        <p:spPr>
          <a:xfrm>
            <a:off x="8070135" y="3109966"/>
            <a:ext cx="5002180"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r</a:t>
            </a:r>
            <a:r>
              <a:rPr lang="en-US" sz="8000" dirty="0">
                <a:solidFill>
                  <a:srgbClr val="000000"/>
                </a:solidFill>
                <a:latin typeface="Canva Student Font"/>
              </a:rPr>
              <a:t>abbit</a:t>
            </a:r>
          </a:p>
        </p:txBody>
      </p:sp>
      <p:pic>
        <p:nvPicPr>
          <p:cNvPr id="8" name="Audio Recording 3 Sep 2021 at 7:45:05 pm" descr="Audio Recording 3 Sep 2021 at 7:45:05 pm">
            <a:hlinkClick r:id="" action="ppaction://media"/>
            <a:extLst>
              <a:ext uri="{FF2B5EF4-FFF2-40B4-BE49-F238E27FC236}">
                <a16:creationId xmlns:a16="http://schemas.microsoft.com/office/drawing/2014/main" id="{2270ABB8-4747-B046-83C0-6159B53D02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469" y="1558391"/>
            <a:ext cx="7772400" cy="7772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512548" y="1287301"/>
            <a:ext cx="10873433" cy="7776499"/>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926437" y="1549173"/>
            <a:ext cx="3082671" cy="8229600"/>
          </a:xfrm>
          <a:prstGeom prst="rect">
            <a:avLst/>
          </a:prstGeom>
        </p:spPr>
      </p:pic>
      <p:sp>
        <p:nvSpPr>
          <p:cNvPr id="6" name="TextBox 6"/>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Ss</a:t>
            </a:r>
          </a:p>
        </p:txBody>
      </p:sp>
      <p:sp>
        <p:nvSpPr>
          <p:cNvPr id="7" name="TextBox 7"/>
          <p:cNvSpPr txBox="1"/>
          <p:nvPr/>
        </p:nvSpPr>
        <p:spPr>
          <a:xfrm>
            <a:off x="8070135" y="3109966"/>
            <a:ext cx="5264865" cy="5745163"/>
          </a:xfrm>
          <a:prstGeom prst="rect">
            <a:avLst/>
          </a:prstGeom>
        </p:spPr>
        <p:txBody>
          <a:bodyPr wrap="square" lIns="0" tIns="0" rIns="0" bIns="0" rtlCol="0" anchor="t">
            <a:spAutoFit/>
          </a:bodyPr>
          <a:lstStyle/>
          <a:p>
            <a:pPr>
              <a:lnSpc>
                <a:spcPts val="11200"/>
              </a:lnSpc>
            </a:pPr>
            <a:r>
              <a:rPr lang="en-US" sz="8000" dirty="0">
                <a:solidFill>
                  <a:srgbClr val="000000"/>
                </a:solidFill>
                <a:latin typeface="Canva Student Font"/>
              </a:rPr>
              <a:t>has two sounds:</a:t>
            </a:r>
          </a:p>
          <a:p>
            <a:pPr>
              <a:lnSpc>
                <a:spcPts val="11200"/>
              </a:lnSpc>
            </a:pPr>
            <a:r>
              <a:rPr lang="en-US" sz="8000" u="sng" dirty="0">
                <a:solidFill>
                  <a:srgbClr val="000000"/>
                </a:solidFill>
                <a:latin typeface="Canva Student Font"/>
              </a:rPr>
              <a:t>s</a:t>
            </a:r>
            <a:r>
              <a:rPr lang="en-US" sz="8000" dirty="0">
                <a:solidFill>
                  <a:srgbClr val="000000"/>
                </a:solidFill>
                <a:latin typeface="Canva Student Font"/>
              </a:rPr>
              <a:t>ea, wa</a:t>
            </a:r>
            <a:r>
              <a:rPr lang="en-US" sz="8000" u="sng" dirty="0">
                <a:solidFill>
                  <a:srgbClr val="000000"/>
                </a:solidFill>
                <a:latin typeface="Canva Student Font"/>
              </a:rPr>
              <a:t>s</a:t>
            </a:r>
            <a:br>
              <a:rPr lang="en-US" sz="8000" u="sng" dirty="0">
                <a:solidFill>
                  <a:srgbClr val="000000"/>
                </a:solidFill>
                <a:latin typeface="Canva Student Font"/>
              </a:rPr>
            </a:br>
            <a:r>
              <a:rPr lang="en-US" sz="8000" dirty="0">
                <a:solidFill>
                  <a:srgbClr val="000000"/>
                </a:solidFill>
                <a:latin typeface="Canva Student Font"/>
              </a:rPr>
              <a:t>Use the </a:t>
            </a:r>
            <a:r>
              <a:rPr lang="en-US" sz="8000" u="sng" dirty="0">
                <a:solidFill>
                  <a:srgbClr val="000000"/>
                </a:solidFill>
                <a:latin typeface="Canva Student Font"/>
              </a:rPr>
              <a:t>s</a:t>
            </a:r>
            <a:r>
              <a:rPr lang="en-US" sz="8000" dirty="0">
                <a:solidFill>
                  <a:srgbClr val="000000"/>
                </a:solidFill>
                <a:latin typeface="Canva Student Font"/>
              </a:rPr>
              <a:t> sound from </a:t>
            </a:r>
            <a:r>
              <a:rPr lang="en-US" sz="8000" u="sng" dirty="0">
                <a:solidFill>
                  <a:srgbClr val="000000"/>
                </a:solidFill>
                <a:latin typeface="Canva Student Font"/>
              </a:rPr>
              <a:t>s</a:t>
            </a:r>
            <a:r>
              <a:rPr lang="en-US" sz="8000" dirty="0">
                <a:solidFill>
                  <a:srgbClr val="000000"/>
                </a:solidFill>
                <a:latin typeface="Canva Student Font"/>
              </a:rPr>
              <a:t>ea. </a:t>
            </a:r>
          </a:p>
        </p:txBody>
      </p:sp>
      <p:pic>
        <p:nvPicPr>
          <p:cNvPr id="9" name="Audio Recording 3 Sep 2021 at 7:48:18 pm" descr="Audio Recording 3 Sep 2021 at 7:48:18 pm">
            <a:hlinkClick r:id="" action="ppaction://media"/>
            <a:extLst>
              <a:ext uri="{FF2B5EF4-FFF2-40B4-BE49-F238E27FC236}">
                <a16:creationId xmlns:a16="http://schemas.microsoft.com/office/drawing/2014/main" id="{FB4900A2-5725-7040-9217-C4BAF2093A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0205" y="2182749"/>
            <a:ext cx="7094212" cy="70942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7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778037" y="1409389"/>
            <a:ext cx="11175224" cy="7992334"/>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3387224" y="1028700"/>
            <a:ext cx="4392549" cy="8229600"/>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Tt</a:t>
            </a:r>
          </a:p>
        </p:txBody>
      </p:sp>
      <p:sp>
        <p:nvSpPr>
          <p:cNvPr id="6" name="TextBox 6"/>
          <p:cNvSpPr txBox="1"/>
          <p:nvPr/>
        </p:nvSpPr>
        <p:spPr>
          <a:xfrm>
            <a:off x="8070135" y="3109966"/>
            <a:ext cx="4796616"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t</a:t>
            </a:r>
            <a:r>
              <a:rPr lang="en-US" sz="8000" dirty="0">
                <a:solidFill>
                  <a:srgbClr val="000000"/>
                </a:solidFill>
                <a:latin typeface="Canva Student Font"/>
              </a:rPr>
              <a:t>iger</a:t>
            </a:r>
          </a:p>
        </p:txBody>
      </p:sp>
      <p:pic>
        <p:nvPicPr>
          <p:cNvPr id="8" name="Audio Recording 3 Sep 2021 at 7:48:47 pm" descr="Audio Recording 3 Sep 2021 at 7:48:47 pm">
            <a:hlinkClick r:id="" action="ppaction://media"/>
            <a:extLst>
              <a:ext uri="{FF2B5EF4-FFF2-40B4-BE49-F238E27FC236}">
                <a16:creationId xmlns:a16="http://schemas.microsoft.com/office/drawing/2014/main" id="{1080EC61-7203-DF4D-8E11-58AA3FF18E4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6045" y="1404537"/>
            <a:ext cx="7477926" cy="74779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335000" y="1333500"/>
            <a:ext cx="3647185" cy="2728550"/>
          </a:xfrm>
          <a:prstGeom prst="rect">
            <a:avLst/>
          </a:prstGeom>
        </p:spPr>
      </p:pic>
      <p:sp>
        <p:nvSpPr>
          <p:cNvPr id="3" name="TextBox 3"/>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Uu</a:t>
            </a:r>
          </a:p>
        </p:txBody>
      </p:sp>
      <p:sp>
        <p:nvSpPr>
          <p:cNvPr id="4" name="TextBox 4"/>
          <p:cNvSpPr txBox="1"/>
          <p:nvPr/>
        </p:nvSpPr>
        <p:spPr>
          <a:xfrm>
            <a:off x="8070135" y="3109966"/>
            <a:ext cx="5798085" cy="718145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three common sounds:</a:t>
            </a:r>
          </a:p>
          <a:p>
            <a:pPr>
              <a:lnSpc>
                <a:spcPts val="11200"/>
              </a:lnSpc>
            </a:pPr>
            <a:r>
              <a:rPr lang="en-US" sz="8000" u="sng" dirty="0">
                <a:solidFill>
                  <a:srgbClr val="000000"/>
                </a:solidFill>
                <a:latin typeface="Canva Student Font"/>
              </a:rPr>
              <a:t>up</a:t>
            </a:r>
            <a:r>
              <a:rPr lang="en-US" sz="8000" dirty="0">
                <a:solidFill>
                  <a:srgbClr val="000000"/>
                </a:solidFill>
                <a:latin typeface="Canva Student Font"/>
              </a:rPr>
              <a:t>, d</a:t>
            </a:r>
            <a:r>
              <a:rPr lang="en-US" sz="8000" u="sng" dirty="0">
                <a:solidFill>
                  <a:srgbClr val="000000"/>
                </a:solidFill>
                <a:latin typeface="Canva Student Font"/>
              </a:rPr>
              <a:t>u</a:t>
            </a:r>
            <a:r>
              <a:rPr lang="en-US" sz="8000" dirty="0">
                <a:solidFill>
                  <a:srgbClr val="000000"/>
                </a:solidFill>
                <a:latin typeface="Canva Student Font"/>
              </a:rPr>
              <a:t>e, </a:t>
            </a:r>
            <a:r>
              <a:rPr lang="en-US" sz="8000" u="sng" dirty="0">
                <a:solidFill>
                  <a:srgbClr val="000000"/>
                </a:solidFill>
                <a:latin typeface="Canva Student Font"/>
              </a:rPr>
              <a:t>u</a:t>
            </a:r>
            <a:r>
              <a:rPr lang="en-US" sz="8000" dirty="0">
                <a:solidFill>
                  <a:srgbClr val="000000"/>
                </a:solidFill>
                <a:latin typeface="Canva Student Font"/>
              </a:rPr>
              <a:t>se</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u</a:t>
            </a:r>
            <a:r>
              <a:rPr lang="en-US" sz="8000" dirty="0">
                <a:solidFill>
                  <a:srgbClr val="000000"/>
                </a:solidFill>
                <a:latin typeface="Canva Student Font"/>
              </a:rPr>
              <a:t> sound from </a:t>
            </a:r>
            <a:r>
              <a:rPr lang="en-US" sz="8000" u="sng" dirty="0">
                <a:solidFill>
                  <a:srgbClr val="000000"/>
                </a:solidFill>
                <a:latin typeface="Canva Student Font"/>
              </a:rPr>
              <a:t>u</a:t>
            </a:r>
            <a:r>
              <a:rPr lang="en-US" sz="8000" dirty="0">
                <a:solidFill>
                  <a:srgbClr val="000000"/>
                </a:solidFill>
                <a:latin typeface="Canva Student Font"/>
              </a:rPr>
              <a:t>p.</a:t>
            </a:r>
          </a:p>
        </p:txBody>
      </p:sp>
      <p:grpSp>
        <p:nvGrpSpPr>
          <p:cNvPr id="5" name="Group 5"/>
          <p:cNvGrpSpPr/>
          <p:nvPr/>
        </p:nvGrpSpPr>
        <p:grpSpPr>
          <a:xfrm rot="5400000">
            <a:off x="-1778037" y="1409389"/>
            <a:ext cx="11175224" cy="7992334"/>
            <a:chOff x="0" y="0"/>
            <a:chExt cx="3695414" cy="2642898"/>
          </a:xfrm>
        </p:grpSpPr>
        <p:sp>
          <p:nvSpPr>
            <p:cNvPr id="6" name="Freeform 6"/>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8" name="Audio Recording 3 Sep 2021 at 7:53:27 pm" descr="Audio Recording 3 Sep 2021 at 7:53:27 pm">
            <a:hlinkClick r:id="" action="ppaction://media"/>
            <a:extLst>
              <a:ext uri="{FF2B5EF4-FFF2-40B4-BE49-F238E27FC236}">
                <a16:creationId xmlns:a16="http://schemas.microsoft.com/office/drawing/2014/main" id="{22E2CFED-1162-0B43-8E81-2505757E8F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6592" y="1604108"/>
            <a:ext cx="8111392" cy="81113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810933" y="1679551"/>
            <a:ext cx="11143575" cy="7969700"/>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flipH="1">
            <a:off x="13532234" y="5448300"/>
            <a:ext cx="3990363" cy="4483554"/>
          </a:xfrm>
          <a:prstGeom prst="rect">
            <a:avLst/>
          </a:prstGeom>
        </p:spPr>
      </p:pic>
      <p:sp>
        <p:nvSpPr>
          <p:cNvPr id="5" name="TextBox 5"/>
          <p:cNvSpPr txBox="1"/>
          <p:nvPr/>
        </p:nvSpPr>
        <p:spPr>
          <a:xfrm>
            <a:off x="8070135" y="676275"/>
            <a:ext cx="2646287"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Vv</a:t>
            </a:r>
          </a:p>
        </p:txBody>
      </p:sp>
      <p:sp>
        <p:nvSpPr>
          <p:cNvPr id="6" name="TextBox 6"/>
          <p:cNvSpPr txBox="1"/>
          <p:nvPr/>
        </p:nvSpPr>
        <p:spPr>
          <a:xfrm>
            <a:off x="8070135" y="3109966"/>
            <a:ext cx="5124532"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v</a:t>
            </a:r>
            <a:r>
              <a:rPr lang="en-US" sz="8000" dirty="0">
                <a:solidFill>
                  <a:srgbClr val="000000"/>
                </a:solidFill>
                <a:latin typeface="Canva Student Font"/>
              </a:rPr>
              <a:t>an</a:t>
            </a:r>
          </a:p>
        </p:txBody>
      </p:sp>
      <p:pic>
        <p:nvPicPr>
          <p:cNvPr id="8" name="Audio Recording 3 Sep 2021 at 7:54:13 pm" descr="Audio Recording 3 Sep 2021 at 7:54:13 pm">
            <a:hlinkClick r:id="" action="ppaction://media"/>
            <a:extLst>
              <a:ext uri="{FF2B5EF4-FFF2-40B4-BE49-F238E27FC236}">
                <a16:creationId xmlns:a16="http://schemas.microsoft.com/office/drawing/2014/main" id="{B6A539E0-FCF2-934E-9D9F-2F65BA5D94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1574123"/>
            <a:ext cx="7748354" cy="77483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4235" y="-1107906"/>
            <a:ext cx="8259553" cy="11625843"/>
            <a:chOff x="0" y="0"/>
            <a:chExt cx="3695414" cy="5201528"/>
          </a:xfrm>
        </p:grpSpPr>
        <p:sp>
          <p:nvSpPr>
            <p:cNvPr id="3" name="Freeform 3"/>
            <p:cNvSpPr/>
            <p:nvPr/>
          </p:nvSpPr>
          <p:spPr>
            <a:xfrm>
              <a:off x="0" y="0"/>
              <a:ext cx="3695414" cy="5201528"/>
            </a:xfrm>
            <a:custGeom>
              <a:avLst/>
              <a:gdLst/>
              <a:ahLst/>
              <a:cxnLst/>
              <a:rect l="l" t="t" r="r" b="b"/>
              <a:pathLst>
                <a:path w="3695414" h="5201528">
                  <a:moveTo>
                    <a:pt x="0" y="0"/>
                  </a:moveTo>
                  <a:lnTo>
                    <a:pt x="3695414" y="0"/>
                  </a:lnTo>
                  <a:lnTo>
                    <a:pt x="3695414" y="5201528"/>
                  </a:lnTo>
                  <a:lnTo>
                    <a:pt x="0" y="5201528"/>
                  </a:lnTo>
                  <a:close/>
                </a:path>
              </a:pathLst>
            </a:custGeom>
            <a:solidFill>
              <a:srgbClr val="231F20"/>
            </a:solidFill>
          </p:spPr>
        </p:sp>
      </p:grpSp>
      <p:pic>
        <p:nvPicPr>
          <p:cNvPr id="4" name="Picture 4"/>
          <p:cNvPicPr>
            <a:picLocks noChangeAspect="1"/>
          </p:cNvPicPr>
          <p:nvPr/>
        </p:nvPicPr>
        <p:blipFill>
          <a:blip r:embed="rId4"/>
          <a:srcRect/>
          <a:stretch>
            <a:fillRect/>
          </a:stretch>
        </p:blipFill>
        <p:spPr>
          <a:xfrm>
            <a:off x="11778120" y="1524713"/>
            <a:ext cx="5481180" cy="7733587"/>
          </a:xfrm>
          <a:prstGeom prst="rect">
            <a:avLst/>
          </a:prstGeom>
        </p:spPr>
      </p:pic>
      <p:sp>
        <p:nvSpPr>
          <p:cNvPr id="5" name="TextBox 5"/>
          <p:cNvSpPr txBox="1"/>
          <p:nvPr/>
        </p:nvSpPr>
        <p:spPr>
          <a:xfrm>
            <a:off x="8070135" y="676275"/>
            <a:ext cx="3552755"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Ww</a:t>
            </a:r>
          </a:p>
        </p:txBody>
      </p:sp>
      <p:sp>
        <p:nvSpPr>
          <p:cNvPr id="6" name="TextBox 6"/>
          <p:cNvSpPr txBox="1"/>
          <p:nvPr/>
        </p:nvSpPr>
        <p:spPr>
          <a:xfrm>
            <a:off x="8070135" y="3109966"/>
            <a:ext cx="5308228" cy="2872581"/>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sound:</a:t>
            </a:r>
          </a:p>
          <a:p>
            <a:pPr>
              <a:lnSpc>
                <a:spcPts val="11200"/>
              </a:lnSpc>
            </a:pPr>
            <a:r>
              <a:rPr lang="en-US" sz="8000" u="sng" dirty="0">
                <a:solidFill>
                  <a:srgbClr val="000000"/>
                </a:solidFill>
                <a:latin typeface="Canva Student Font"/>
              </a:rPr>
              <a:t>w</a:t>
            </a:r>
            <a:r>
              <a:rPr lang="en-US" sz="8000" dirty="0">
                <a:solidFill>
                  <a:srgbClr val="000000"/>
                </a:solidFill>
                <a:latin typeface="Canva Student Font"/>
              </a:rPr>
              <a:t>ant</a:t>
            </a:r>
          </a:p>
        </p:txBody>
      </p:sp>
      <p:pic>
        <p:nvPicPr>
          <p:cNvPr id="8" name="Audio Recording 3 Sep 2021 at 7:54:58 pm" descr="Audio Recording 3 Sep 2021 at 7:54:58 pm">
            <a:hlinkClick r:id="" action="ppaction://media"/>
            <a:extLst>
              <a:ext uri="{FF2B5EF4-FFF2-40B4-BE49-F238E27FC236}">
                <a16:creationId xmlns:a16="http://schemas.microsoft.com/office/drawing/2014/main" id="{0106F14D-EA44-6A46-930B-F91EB332D2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78692" y="612023"/>
            <a:ext cx="7868465" cy="78684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709" y="-80018"/>
            <a:ext cx="7973601" cy="10555206"/>
            <a:chOff x="0" y="0"/>
            <a:chExt cx="3814672" cy="5049745"/>
          </a:xfrm>
        </p:grpSpPr>
        <p:sp>
          <p:nvSpPr>
            <p:cNvPr id="3" name="Freeform 3"/>
            <p:cNvSpPr/>
            <p:nvPr/>
          </p:nvSpPr>
          <p:spPr>
            <a:xfrm>
              <a:off x="0" y="0"/>
              <a:ext cx="3814672" cy="5049744"/>
            </a:xfrm>
            <a:custGeom>
              <a:avLst/>
              <a:gdLst/>
              <a:ahLst/>
              <a:cxnLst/>
              <a:rect l="l" t="t" r="r" b="b"/>
              <a:pathLst>
                <a:path w="3814672" h="5049744">
                  <a:moveTo>
                    <a:pt x="0" y="0"/>
                  </a:moveTo>
                  <a:lnTo>
                    <a:pt x="3814672" y="0"/>
                  </a:lnTo>
                  <a:lnTo>
                    <a:pt x="3814672" y="5049744"/>
                  </a:lnTo>
                  <a:lnTo>
                    <a:pt x="0" y="5049744"/>
                  </a:lnTo>
                  <a:close/>
                </a:path>
              </a:pathLst>
            </a:custGeom>
            <a:solidFill>
              <a:srgbClr val="231F20"/>
            </a:solidFill>
          </p:spPr>
        </p:sp>
      </p:grpSp>
      <p:grpSp>
        <p:nvGrpSpPr>
          <p:cNvPr id="11" name="Group 11"/>
          <p:cNvGrpSpPr/>
          <p:nvPr/>
        </p:nvGrpSpPr>
        <p:grpSpPr>
          <a:xfrm>
            <a:off x="11396683" y="1569406"/>
            <a:ext cx="5426082" cy="1546433"/>
            <a:chOff x="0" y="0"/>
            <a:chExt cx="7234776" cy="2061911"/>
          </a:xfrm>
        </p:grpSpPr>
        <p:pic>
          <p:nvPicPr>
            <p:cNvPr id="12" name="Picture 12"/>
            <p:cNvPicPr>
              <a:picLocks noChangeAspect="1"/>
            </p:cNvPicPr>
            <p:nvPr/>
          </p:nvPicPr>
          <p:blipFill>
            <a:blip r:embed="rId4" cstate="screen">
              <a:alphaModFix amt="87000"/>
              <a:extLst>
                <a:ext uri="{28A0092B-C50C-407E-A947-70E740481C1C}">
                  <a14:useLocalDpi xmlns:a14="http://schemas.microsoft.com/office/drawing/2010/main"/>
                </a:ext>
              </a:extLst>
            </a:blip>
            <a:srcRect/>
            <a:stretch>
              <a:fillRect/>
            </a:stretch>
          </p:blipFill>
          <p:spPr>
            <a:xfrm>
              <a:off x="0" y="0"/>
              <a:ext cx="7234776" cy="2061911"/>
            </a:xfrm>
            <a:prstGeom prst="rect">
              <a:avLst/>
            </a:prstGeom>
          </p:spPr>
        </p:pic>
        <p:pic>
          <p:nvPicPr>
            <p:cNvPr id="13" name="Picture 13"/>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rot="-8036944">
              <a:off x="1910461" y="743279"/>
              <a:ext cx="892648" cy="892648"/>
            </a:xfrm>
            <a:prstGeom prst="rect">
              <a:avLst/>
            </a:prstGeom>
          </p:spPr>
        </p:pic>
        <p:pic>
          <p:nvPicPr>
            <p:cNvPr id="14" name="Picture 14"/>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rot="-8036944">
              <a:off x="2515795" y="743279"/>
              <a:ext cx="892648" cy="892648"/>
            </a:xfrm>
            <a:prstGeom prst="rect">
              <a:avLst/>
            </a:prstGeom>
          </p:spPr>
        </p:pic>
        <p:pic>
          <p:nvPicPr>
            <p:cNvPr id="15" name="Picture 15"/>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rot="-8036944">
              <a:off x="3146886" y="743279"/>
              <a:ext cx="892648" cy="892648"/>
            </a:xfrm>
            <a:prstGeom prst="rect">
              <a:avLst/>
            </a:prstGeom>
          </p:spPr>
        </p:pic>
        <p:pic>
          <p:nvPicPr>
            <p:cNvPr id="16" name="Picture 16"/>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rot="-8036944">
              <a:off x="3777977" y="743279"/>
              <a:ext cx="892648" cy="892648"/>
            </a:xfrm>
            <a:prstGeom prst="rect">
              <a:avLst/>
            </a:prstGeom>
          </p:spPr>
        </p:pic>
        <p:pic>
          <p:nvPicPr>
            <p:cNvPr id="17" name="Picture 17"/>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rot="-8036944">
              <a:off x="1279370" y="743279"/>
              <a:ext cx="892648" cy="892648"/>
            </a:xfrm>
            <a:prstGeom prst="rect">
              <a:avLst/>
            </a:prstGeom>
          </p:spPr>
        </p:pic>
      </p:grpSp>
      <p:sp>
        <p:nvSpPr>
          <p:cNvPr id="18" name="TextBox 18"/>
          <p:cNvSpPr txBox="1"/>
          <p:nvPr/>
        </p:nvSpPr>
        <p:spPr>
          <a:xfrm>
            <a:off x="8206106" y="676275"/>
            <a:ext cx="3552755"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Xx</a:t>
            </a:r>
          </a:p>
        </p:txBody>
      </p:sp>
      <p:sp>
        <p:nvSpPr>
          <p:cNvPr id="19" name="TextBox 19"/>
          <p:cNvSpPr txBox="1"/>
          <p:nvPr/>
        </p:nvSpPr>
        <p:spPr>
          <a:xfrm>
            <a:off x="8070135" y="3109966"/>
            <a:ext cx="4940836" cy="718145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two sounds:</a:t>
            </a:r>
          </a:p>
          <a:p>
            <a:pPr>
              <a:lnSpc>
                <a:spcPts val="11200"/>
              </a:lnSpc>
            </a:pPr>
            <a:r>
              <a:rPr lang="en-US" sz="8000" dirty="0">
                <a:solidFill>
                  <a:srgbClr val="000000"/>
                </a:solidFill>
                <a:latin typeface="Canva Student Font"/>
              </a:rPr>
              <a:t>wa</a:t>
            </a:r>
            <a:r>
              <a:rPr lang="en-US" sz="8000" u="sng" dirty="0">
                <a:solidFill>
                  <a:srgbClr val="000000"/>
                </a:solidFill>
                <a:latin typeface="Canva Student Font"/>
              </a:rPr>
              <a:t>x</a:t>
            </a:r>
            <a:r>
              <a:rPr lang="en-US" sz="8000" dirty="0">
                <a:solidFill>
                  <a:srgbClr val="000000"/>
                </a:solidFill>
                <a:latin typeface="Canva Student Font"/>
              </a:rPr>
              <a:t>, </a:t>
            </a:r>
            <a:r>
              <a:rPr lang="en-US" sz="8000" u="sng" dirty="0">
                <a:solidFill>
                  <a:srgbClr val="000000"/>
                </a:solidFill>
                <a:latin typeface="Canva Student Font"/>
              </a:rPr>
              <a:t>x</a:t>
            </a:r>
            <a:r>
              <a:rPr lang="en-US" sz="8000" dirty="0">
                <a:solidFill>
                  <a:srgbClr val="000000"/>
                </a:solidFill>
                <a:latin typeface="Canva Student Font"/>
              </a:rPr>
              <a:t>ylophone</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x</a:t>
            </a:r>
            <a:r>
              <a:rPr lang="en-US" sz="8000" dirty="0">
                <a:solidFill>
                  <a:srgbClr val="000000"/>
                </a:solidFill>
                <a:latin typeface="Canva Student Font"/>
              </a:rPr>
              <a:t> sound in wa</a:t>
            </a:r>
            <a:r>
              <a:rPr lang="en-US" sz="8000" u="sng" dirty="0">
                <a:solidFill>
                  <a:srgbClr val="000000"/>
                </a:solidFill>
                <a:latin typeface="Canva Student Font"/>
              </a:rPr>
              <a:t>x</a:t>
            </a:r>
            <a:r>
              <a:rPr lang="en-US" sz="8000" dirty="0">
                <a:solidFill>
                  <a:srgbClr val="000000"/>
                </a:solidFill>
                <a:latin typeface="Canva Student Font"/>
              </a:rPr>
              <a:t>.</a:t>
            </a:r>
          </a:p>
        </p:txBody>
      </p:sp>
      <p:pic>
        <p:nvPicPr>
          <p:cNvPr id="21" name="Audio Recording 3 Sep 2021 at 7:56:47 pm" descr="Audio Recording 3 Sep 2021 at 7:56:47 pm">
            <a:hlinkClick r:id="" action="ppaction://media"/>
            <a:extLst>
              <a:ext uri="{FF2B5EF4-FFF2-40B4-BE49-F238E27FC236}">
                <a16:creationId xmlns:a16="http://schemas.microsoft.com/office/drawing/2014/main" id="{4C65ADE4-270F-F246-A88F-DF38F3AAAD1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09062" y="1637053"/>
            <a:ext cx="7669966" cy="76699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12"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1"/>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967020" y="847944"/>
            <a:ext cx="11482679" cy="8212221"/>
            <a:chOff x="0" y="0"/>
            <a:chExt cx="3695414" cy="2642898"/>
          </a:xfrm>
        </p:grpSpPr>
        <p:sp>
          <p:nvSpPr>
            <p:cNvPr id="3" name="Freeform 3"/>
            <p:cNvSpPr/>
            <p:nvPr/>
          </p:nvSpPr>
          <p:spPr>
            <a:xfrm>
              <a:off x="0" y="0"/>
              <a:ext cx="3695414" cy="2642898"/>
            </a:xfrm>
            <a:custGeom>
              <a:avLst/>
              <a:gdLst/>
              <a:ahLst/>
              <a:cxnLst/>
              <a:rect l="l" t="t" r="r" b="b"/>
              <a:pathLst>
                <a:path w="3695414" h="2642898">
                  <a:moveTo>
                    <a:pt x="0" y="0"/>
                  </a:moveTo>
                  <a:lnTo>
                    <a:pt x="3695414" y="0"/>
                  </a:lnTo>
                  <a:lnTo>
                    <a:pt x="3695414" y="2642898"/>
                  </a:lnTo>
                  <a:lnTo>
                    <a:pt x="0" y="2642898"/>
                  </a:lnTo>
                  <a:close/>
                </a:path>
              </a:pathLst>
            </a:custGeom>
            <a:solidFill>
              <a:srgbClr val="231F20"/>
            </a:solidFill>
          </p:spPr>
        </p:sp>
      </p:grpSp>
      <p:pic>
        <p:nvPicPr>
          <p:cNvPr id="4" name="Picture 4"/>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12920676" y="504930"/>
            <a:ext cx="3176808" cy="3061649"/>
          </a:xfrm>
          <a:prstGeom prst="rect">
            <a:avLst/>
          </a:prstGeom>
        </p:spPr>
      </p:pic>
      <p:sp>
        <p:nvSpPr>
          <p:cNvPr id="5" name="TextBox 5"/>
          <p:cNvSpPr txBox="1"/>
          <p:nvPr/>
        </p:nvSpPr>
        <p:spPr>
          <a:xfrm>
            <a:off x="8206106" y="676275"/>
            <a:ext cx="3552755"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Yy</a:t>
            </a:r>
          </a:p>
        </p:txBody>
      </p:sp>
      <p:sp>
        <p:nvSpPr>
          <p:cNvPr id="6" name="TextBox 6"/>
          <p:cNvSpPr txBox="1"/>
          <p:nvPr/>
        </p:nvSpPr>
        <p:spPr>
          <a:xfrm>
            <a:off x="8047474" y="3566579"/>
            <a:ext cx="9211826" cy="574516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one consonant sound and three vowel sounds:</a:t>
            </a:r>
          </a:p>
          <a:p>
            <a:pPr>
              <a:lnSpc>
                <a:spcPts val="11200"/>
              </a:lnSpc>
            </a:pPr>
            <a:r>
              <a:rPr lang="en-US" sz="8000" u="sng" dirty="0">
                <a:solidFill>
                  <a:srgbClr val="000000"/>
                </a:solidFill>
                <a:latin typeface="Canva Student Font"/>
              </a:rPr>
              <a:t>Y</a:t>
            </a:r>
            <a:r>
              <a:rPr lang="en-US" sz="8000" dirty="0">
                <a:solidFill>
                  <a:srgbClr val="000000"/>
                </a:solidFill>
                <a:latin typeface="Canva Student Font"/>
              </a:rPr>
              <a:t>ak, b</a:t>
            </a:r>
            <a:r>
              <a:rPr lang="en-US" sz="8000" u="sng" dirty="0">
                <a:solidFill>
                  <a:srgbClr val="000000"/>
                </a:solidFill>
                <a:latin typeface="Canva Student Font"/>
              </a:rPr>
              <a:t>y</a:t>
            </a:r>
            <a:r>
              <a:rPr lang="en-US" sz="8000" dirty="0">
                <a:solidFill>
                  <a:srgbClr val="000000"/>
                </a:solidFill>
                <a:latin typeface="Canva Student Font"/>
              </a:rPr>
              <a:t>e, happ</a:t>
            </a:r>
            <a:r>
              <a:rPr lang="en-US" sz="8000" u="sng" dirty="0">
                <a:solidFill>
                  <a:srgbClr val="000000"/>
                </a:solidFill>
                <a:latin typeface="Canva Student Font"/>
              </a:rPr>
              <a:t>y</a:t>
            </a:r>
            <a:r>
              <a:rPr lang="en-US" sz="8000" dirty="0">
                <a:solidFill>
                  <a:srgbClr val="000000"/>
                </a:solidFill>
                <a:latin typeface="Canva Student Font"/>
              </a:rPr>
              <a:t>, g</a:t>
            </a:r>
            <a:r>
              <a:rPr lang="en-US" sz="8000" u="sng" dirty="0">
                <a:solidFill>
                  <a:srgbClr val="000000"/>
                </a:solidFill>
                <a:latin typeface="Canva Student Font"/>
              </a:rPr>
              <a:t>y</a:t>
            </a:r>
            <a:r>
              <a:rPr lang="en-US" sz="8000" dirty="0">
                <a:solidFill>
                  <a:srgbClr val="000000"/>
                </a:solidFill>
                <a:latin typeface="Canva Student Font"/>
              </a:rPr>
              <a:t>m</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y</a:t>
            </a:r>
            <a:r>
              <a:rPr lang="en-US" sz="8000" dirty="0">
                <a:solidFill>
                  <a:srgbClr val="000000"/>
                </a:solidFill>
                <a:latin typeface="Canva Student Font"/>
              </a:rPr>
              <a:t> sound in </a:t>
            </a:r>
            <a:r>
              <a:rPr lang="en-US" sz="8000" u="sng" dirty="0">
                <a:solidFill>
                  <a:srgbClr val="000000"/>
                </a:solidFill>
                <a:latin typeface="Canva Student Font"/>
              </a:rPr>
              <a:t>y</a:t>
            </a:r>
            <a:r>
              <a:rPr lang="en-US" sz="8000" dirty="0">
                <a:solidFill>
                  <a:srgbClr val="000000"/>
                </a:solidFill>
                <a:latin typeface="Canva Student Font"/>
              </a:rPr>
              <a:t>ak.</a:t>
            </a:r>
          </a:p>
        </p:txBody>
      </p:sp>
      <p:pic>
        <p:nvPicPr>
          <p:cNvPr id="8" name="Audio Recording 3 Sep 2021 at 8:01:30 pm" descr="Audio Recording 3 Sep 2021 at 8:01:30 pm">
            <a:hlinkClick r:id="" action="ppaction://media"/>
            <a:extLst>
              <a:ext uri="{FF2B5EF4-FFF2-40B4-BE49-F238E27FC236}">
                <a16:creationId xmlns:a16="http://schemas.microsoft.com/office/drawing/2014/main" id="{79E17925-721E-0B4F-89AF-5B70698A39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2401" y="1117333"/>
            <a:ext cx="7673442" cy="76734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5249" y="-203955"/>
            <a:ext cx="8109571" cy="10645853"/>
            <a:chOff x="0" y="0"/>
            <a:chExt cx="3879722" cy="5093111"/>
          </a:xfrm>
        </p:grpSpPr>
        <p:sp>
          <p:nvSpPr>
            <p:cNvPr id="3" name="Freeform 3"/>
            <p:cNvSpPr/>
            <p:nvPr/>
          </p:nvSpPr>
          <p:spPr>
            <a:xfrm>
              <a:off x="0" y="0"/>
              <a:ext cx="3879722" cy="5093111"/>
            </a:xfrm>
            <a:custGeom>
              <a:avLst/>
              <a:gdLst/>
              <a:ahLst/>
              <a:cxnLst/>
              <a:rect l="l" t="t" r="r" b="b"/>
              <a:pathLst>
                <a:path w="3879722" h="5093111">
                  <a:moveTo>
                    <a:pt x="0" y="0"/>
                  </a:moveTo>
                  <a:lnTo>
                    <a:pt x="3879722" y="0"/>
                  </a:lnTo>
                  <a:lnTo>
                    <a:pt x="3879722" y="5093111"/>
                  </a:lnTo>
                  <a:lnTo>
                    <a:pt x="0" y="5093111"/>
                  </a:lnTo>
                  <a:close/>
                </a:path>
              </a:pathLst>
            </a:custGeom>
            <a:solidFill>
              <a:srgbClr val="231F20"/>
            </a:solidFill>
          </p:spPr>
        </p:sp>
      </p:grpSp>
      <p:pic>
        <p:nvPicPr>
          <p:cNvPr id="4" name="Picture 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944600" y="146387"/>
            <a:ext cx="3896406" cy="3643140"/>
          </a:xfrm>
          <a:prstGeom prst="rect">
            <a:avLst/>
          </a:prstGeom>
        </p:spPr>
      </p:pic>
      <p:sp>
        <p:nvSpPr>
          <p:cNvPr id="5" name="TextBox 5"/>
          <p:cNvSpPr txBox="1"/>
          <p:nvPr/>
        </p:nvSpPr>
        <p:spPr>
          <a:xfrm>
            <a:off x="8206106" y="676275"/>
            <a:ext cx="3552755" cy="3064266"/>
          </a:xfrm>
          <a:prstGeom prst="rect">
            <a:avLst/>
          </a:prstGeom>
        </p:spPr>
        <p:txBody>
          <a:bodyPr lIns="0" tIns="0" rIns="0" bIns="0" rtlCol="0" anchor="t">
            <a:spAutoFit/>
          </a:bodyPr>
          <a:lstStyle/>
          <a:p>
            <a:pPr>
              <a:lnSpc>
                <a:spcPts val="24918"/>
              </a:lnSpc>
            </a:pPr>
            <a:r>
              <a:rPr lang="en-US" sz="17799">
                <a:solidFill>
                  <a:srgbClr val="000000"/>
                </a:solidFill>
                <a:latin typeface="Canva Student Font"/>
              </a:rPr>
              <a:t>Zz</a:t>
            </a:r>
          </a:p>
        </p:txBody>
      </p:sp>
      <p:sp>
        <p:nvSpPr>
          <p:cNvPr id="6" name="TextBox 6"/>
          <p:cNvSpPr txBox="1"/>
          <p:nvPr/>
        </p:nvSpPr>
        <p:spPr>
          <a:xfrm>
            <a:off x="8070135" y="3109966"/>
            <a:ext cx="5155148" cy="5745163"/>
          </a:xfrm>
          <a:prstGeom prst="rect">
            <a:avLst/>
          </a:prstGeom>
        </p:spPr>
        <p:txBody>
          <a:bodyPr lIns="0" tIns="0" rIns="0" bIns="0" rtlCol="0" anchor="t">
            <a:spAutoFit/>
          </a:bodyPr>
          <a:lstStyle/>
          <a:p>
            <a:pPr>
              <a:lnSpc>
                <a:spcPts val="11200"/>
              </a:lnSpc>
            </a:pPr>
            <a:r>
              <a:rPr lang="en-US" sz="8000" dirty="0">
                <a:solidFill>
                  <a:srgbClr val="000000"/>
                </a:solidFill>
                <a:latin typeface="Canva Student Font"/>
              </a:rPr>
              <a:t>has two sounds</a:t>
            </a:r>
          </a:p>
          <a:p>
            <a:pPr>
              <a:lnSpc>
                <a:spcPts val="11200"/>
              </a:lnSpc>
            </a:pPr>
            <a:r>
              <a:rPr lang="en-US" sz="8000" u="sng" dirty="0">
                <a:solidFill>
                  <a:srgbClr val="000000"/>
                </a:solidFill>
                <a:latin typeface="Canva Student Font"/>
              </a:rPr>
              <a:t>z</a:t>
            </a:r>
            <a:r>
              <a:rPr lang="en-US" sz="8000" dirty="0">
                <a:solidFill>
                  <a:srgbClr val="000000"/>
                </a:solidFill>
                <a:latin typeface="Canva Student Font"/>
              </a:rPr>
              <a:t>oo, pret</a:t>
            </a:r>
            <a:r>
              <a:rPr lang="en-US" sz="8000" u="sng" dirty="0">
                <a:solidFill>
                  <a:srgbClr val="000000"/>
                </a:solidFill>
                <a:latin typeface="Canva Student Font"/>
              </a:rPr>
              <a:t>z</a:t>
            </a:r>
            <a:r>
              <a:rPr lang="en-US" sz="8000" dirty="0">
                <a:solidFill>
                  <a:srgbClr val="000000"/>
                </a:solidFill>
                <a:latin typeface="Canva Student Font"/>
              </a:rPr>
              <a:t>el</a:t>
            </a:r>
          </a:p>
          <a:p>
            <a:pPr>
              <a:lnSpc>
                <a:spcPts val="11200"/>
              </a:lnSpc>
            </a:pPr>
            <a:r>
              <a:rPr lang="en-US" sz="8000" dirty="0">
                <a:solidFill>
                  <a:srgbClr val="000000"/>
                </a:solidFill>
                <a:latin typeface="Canva Student Font"/>
              </a:rPr>
              <a:t>Use the </a:t>
            </a:r>
            <a:r>
              <a:rPr lang="en-US" sz="8000" u="sng" dirty="0">
                <a:solidFill>
                  <a:srgbClr val="000000"/>
                </a:solidFill>
                <a:latin typeface="Canva Student Font"/>
              </a:rPr>
              <a:t>z</a:t>
            </a:r>
            <a:r>
              <a:rPr lang="en-US" sz="8000" dirty="0">
                <a:solidFill>
                  <a:srgbClr val="000000"/>
                </a:solidFill>
                <a:latin typeface="Canva Student Font"/>
              </a:rPr>
              <a:t> sound in </a:t>
            </a:r>
            <a:r>
              <a:rPr lang="en-US" sz="8000" u="sng" dirty="0">
                <a:solidFill>
                  <a:srgbClr val="000000"/>
                </a:solidFill>
                <a:latin typeface="Canva Student Font"/>
              </a:rPr>
              <a:t>z</a:t>
            </a:r>
            <a:r>
              <a:rPr lang="en-US" sz="8000" dirty="0">
                <a:solidFill>
                  <a:srgbClr val="000000"/>
                </a:solidFill>
                <a:latin typeface="Canva Student Font"/>
              </a:rPr>
              <a:t>oo.</a:t>
            </a:r>
          </a:p>
        </p:txBody>
      </p:sp>
      <p:pic>
        <p:nvPicPr>
          <p:cNvPr id="8" name="Audio Recording 3 Sep 2021 at 8:03:41 pm" descr="Audio Recording 3 Sep 2021 at 8:03:41 pm">
            <a:hlinkClick r:id="" action="ppaction://media"/>
            <a:extLst>
              <a:ext uri="{FF2B5EF4-FFF2-40B4-BE49-F238E27FC236}">
                <a16:creationId xmlns:a16="http://schemas.microsoft.com/office/drawing/2014/main" id="{8AE4DDCA-DA8B-B84E-814C-2DF9DE3174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1560567"/>
            <a:ext cx="7294562" cy="72945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5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373</Words>
  <Application>Microsoft Macintosh PowerPoint</Application>
  <PresentationFormat>Custom</PresentationFormat>
  <Paragraphs>94</Paragraphs>
  <Slides>28</Slides>
  <Notes>0</Notes>
  <HiddenSlides>0</HiddenSlides>
  <MMClips>26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Arimo</vt:lpstr>
      <vt:lpstr>Calibri</vt:lpstr>
      <vt:lpstr>Arial</vt:lpstr>
      <vt:lpstr>Canva Student Font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Letters sounds guide</dc:title>
  <cp:lastModifiedBy>Jane Farrall</cp:lastModifiedBy>
  <cp:revision>10</cp:revision>
  <dcterms:created xsi:type="dcterms:W3CDTF">2006-08-16T00:00:00Z</dcterms:created>
  <dcterms:modified xsi:type="dcterms:W3CDTF">2021-09-03T10:40:32Z</dcterms:modified>
  <dc:identifier>DAEown6KouE</dc:identifier>
</cp:coreProperties>
</file>