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64" r:id="rId2"/>
    <p:sldId id="276" r:id="rId3"/>
    <p:sldId id="277" r:id="rId4"/>
    <p:sldId id="278" r:id="rId5"/>
    <p:sldId id="275" r:id="rId6"/>
  </p:sldIdLst>
  <p:sldSz cx="9906000" cy="6858000" type="A4"/>
  <p:notesSz cx="6797675" cy="9926638"/>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934" autoAdjust="0"/>
    <p:restoredTop sz="94558" autoAdjust="0"/>
  </p:normalViewPr>
  <p:slideViewPr>
    <p:cSldViewPr snapToGrid="0">
      <p:cViewPr varScale="1">
        <p:scale>
          <a:sx n="121" d="100"/>
          <a:sy n="121" d="100"/>
        </p:scale>
        <p:origin x="2040"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B73010D-5C6E-4A6C-AF04-487F7798CBB1}" type="datetimeFigureOut">
              <a:rPr lang="en-AU" smtClean="0"/>
              <a:t>26/5/2022</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DBC7788C-FF6D-49E0-9DE3-75BE6DDBDE4E}" type="slidenum">
              <a:rPr lang="en-AU" smtClean="0"/>
              <a:t>‹#›</a:t>
            </a:fld>
            <a:endParaRPr lang="en-AU"/>
          </a:p>
        </p:txBody>
      </p:sp>
    </p:spTree>
    <p:extLst>
      <p:ext uri="{BB962C8B-B14F-4D97-AF65-F5344CB8AC3E}">
        <p14:creationId xmlns:p14="http://schemas.microsoft.com/office/powerpoint/2010/main" val="14708788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B73010D-5C6E-4A6C-AF04-487F7798CBB1}" type="datetimeFigureOut">
              <a:rPr lang="en-AU" smtClean="0"/>
              <a:t>26/5/2022</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DBC7788C-FF6D-49E0-9DE3-75BE6DDBDE4E}" type="slidenum">
              <a:rPr lang="en-AU" smtClean="0"/>
              <a:t>‹#›</a:t>
            </a:fld>
            <a:endParaRPr lang="en-AU"/>
          </a:p>
        </p:txBody>
      </p:sp>
    </p:spTree>
    <p:extLst>
      <p:ext uri="{BB962C8B-B14F-4D97-AF65-F5344CB8AC3E}">
        <p14:creationId xmlns:p14="http://schemas.microsoft.com/office/powerpoint/2010/main" val="39395941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B73010D-5C6E-4A6C-AF04-487F7798CBB1}" type="datetimeFigureOut">
              <a:rPr lang="en-AU" smtClean="0"/>
              <a:t>26/5/2022</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DBC7788C-FF6D-49E0-9DE3-75BE6DDBDE4E}" type="slidenum">
              <a:rPr lang="en-AU" smtClean="0"/>
              <a:t>‹#›</a:t>
            </a:fld>
            <a:endParaRPr lang="en-AU"/>
          </a:p>
        </p:txBody>
      </p:sp>
    </p:spTree>
    <p:extLst>
      <p:ext uri="{BB962C8B-B14F-4D97-AF65-F5344CB8AC3E}">
        <p14:creationId xmlns:p14="http://schemas.microsoft.com/office/powerpoint/2010/main" val="11727439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B73010D-5C6E-4A6C-AF04-487F7798CBB1}" type="datetimeFigureOut">
              <a:rPr lang="en-AU" smtClean="0"/>
              <a:t>26/5/2022</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DBC7788C-FF6D-49E0-9DE3-75BE6DDBDE4E}" type="slidenum">
              <a:rPr lang="en-AU" smtClean="0"/>
              <a:t>‹#›</a:t>
            </a:fld>
            <a:endParaRPr lang="en-AU"/>
          </a:p>
        </p:txBody>
      </p:sp>
    </p:spTree>
    <p:extLst>
      <p:ext uri="{BB962C8B-B14F-4D97-AF65-F5344CB8AC3E}">
        <p14:creationId xmlns:p14="http://schemas.microsoft.com/office/powerpoint/2010/main" val="6167493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82329" y="2505075"/>
            <a:ext cx="4190702"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14913" y="2505075"/>
            <a:ext cx="4211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B73010D-5C6E-4A6C-AF04-487F7798CBB1}" type="datetimeFigureOut">
              <a:rPr lang="en-AU" smtClean="0"/>
              <a:t>26/5/2022</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DBC7788C-FF6D-49E0-9DE3-75BE6DDBDE4E}" type="slidenum">
              <a:rPr lang="en-AU" smtClean="0"/>
              <a:t>‹#›</a:t>
            </a:fld>
            <a:endParaRPr lang="en-AU"/>
          </a:p>
        </p:txBody>
      </p:sp>
    </p:spTree>
    <p:extLst>
      <p:ext uri="{BB962C8B-B14F-4D97-AF65-F5344CB8AC3E}">
        <p14:creationId xmlns:p14="http://schemas.microsoft.com/office/powerpoint/2010/main" val="251570138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B73010D-5C6E-4A6C-AF04-487F7798CBB1}" type="datetimeFigureOut">
              <a:rPr lang="en-AU" smtClean="0"/>
              <a:t>26/5/2022</a:t>
            </a:fld>
            <a:endParaRPr lang="en-AU"/>
          </a:p>
        </p:txBody>
      </p:sp>
      <p:sp>
        <p:nvSpPr>
          <p:cNvPr id="4" name="Footer Placeholder 3"/>
          <p:cNvSpPr>
            <a:spLocks noGrp="1"/>
          </p:cNvSpPr>
          <p:nvPr>
            <p:ph type="ftr" sz="quarter" idx="11"/>
          </p:nvPr>
        </p:nvSpPr>
        <p:spPr/>
        <p:txBody>
          <a:bodyPr/>
          <a:lstStyle/>
          <a:p>
            <a:endParaRPr lang="en-AU"/>
          </a:p>
        </p:txBody>
      </p:sp>
      <p:sp>
        <p:nvSpPr>
          <p:cNvPr id="5" name="Slide Number Placeholder 4"/>
          <p:cNvSpPr>
            <a:spLocks noGrp="1"/>
          </p:cNvSpPr>
          <p:nvPr>
            <p:ph type="sldNum" sz="quarter" idx="12"/>
          </p:nvPr>
        </p:nvSpPr>
        <p:spPr/>
        <p:txBody>
          <a:bodyPr/>
          <a:lstStyle/>
          <a:p>
            <a:fld id="{DBC7788C-FF6D-49E0-9DE3-75BE6DDBDE4E}" type="slidenum">
              <a:rPr lang="en-AU" smtClean="0"/>
              <a:t>‹#›</a:t>
            </a:fld>
            <a:endParaRPr lang="en-AU"/>
          </a:p>
        </p:txBody>
      </p:sp>
    </p:spTree>
    <p:extLst>
      <p:ext uri="{BB962C8B-B14F-4D97-AF65-F5344CB8AC3E}">
        <p14:creationId xmlns:p14="http://schemas.microsoft.com/office/powerpoint/2010/main" val="9741538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B73010D-5C6E-4A6C-AF04-487F7798CBB1}" type="datetimeFigureOut">
              <a:rPr lang="en-AU" smtClean="0"/>
              <a:t>26/5/2022</a:t>
            </a:fld>
            <a:endParaRPr lang="en-AU"/>
          </a:p>
        </p:txBody>
      </p:sp>
      <p:sp>
        <p:nvSpPr>
          <p:cNvPr id="3" name="Footer Placeholder 2"/>
          <p:cNvSpPr>
            <a:spLocks noGrp="1"/>
          </p:cNvSpPr>
          <p:nvPr>
            <p:ph type="ftr" sz="quarter" idx="11"/>
          </p:nvPr>
        </p:nvSpPr>
        <p:spPr/>
        <p:txBody>
          <a:bodyPr/>
          <a:lstStyle/>
          <a:p>
            <a:endParaRPr lang="en-AU"/>
          </a:p>
        </p:txBody>
      </p:sp>
      <p:sp>
        <p:nvSpPr>
          <p:cNvPr id="4" name="Slide Number Placeholder 3"/>
          <p:cNvSpPr>
            <a:spLocks noGrp="1"/>
          </p:cNvSpPr>
          <p:nvPr>
            <p:ph type="sldNum" sz="quarter" idx="12"/>
          </p:nvPr>
        </p:nvSpPr>
        <p:spPr/>
        <p:txBody>
          <a:bodyPr/>
          <a:lstStyle/>
          <a:p>
            <a:fld id="{DBC7788C-FF6D-49E0-9DE3-75BE6DDBDE4E}" type="slidenum">
              <a:rPr lang="en-AU" smtClean="0"/>
              <a:t>‹#›</a:t>
            </a:fld>
            <a:endParaRPr lang="en-AU"/>
          </a:p>
        </p:txBody>
      </p:sp>
    </p:spTree>
    <p:extLst>
      <p:ext uri="{BB962C8B-B14F-4D97-AF65-F5344CB8AC3E}">
        <p14:creationId xmlns:p14="http://schemas.microsoft.com/office/powerpoint/2010/main" val="5285013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B73010D-5C6E-4A6C-AF04-487F7798CBB1}" type="datetimeFigureOut">
              <a:rPr lang="en-AU" smtClean="0"/>
              <a:t>26/5/2022</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DBC7788C-FF6D-49E0-9DE3-75BE6DDBDE4E}" type="slidenum">
              <a:rPr lang="en-AU" smtClean="0"/>
              <a:t>‹#›</a:t>
            </a:fld>
            <a:endParaRPr lang="en-AU"/>
          </a:p>
        </p:txBody>
      </p:sp>
    </p:spTree>
    <p:extLst>
      <p:ext uri="{BB962C8B-B14F-4D97-AF65-F5344CB8AC3E}">
        <p14:creationId xmlns:p14="http://schemas.microsoft.com/office/powerpoint/2010/main" val="384314021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8B73010D-5C6E-4A6C-AF04-487F7798CBB1}" type="datetimeFigureOut">
              <a:rPr lang="en-AU" smtClean="0"/>
              <a:t>26/5/2022</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DBC7788C-FF6D-49E0-9DE3-75BE6DDBDE4E}" type="slidenum">
              <a:rPr lang="en-AU" smtClean="0"/>
              <a:t>‹#›</a:t>
            </a:fld>
            <a:endParaRPr lang="en-AU"/>
          </a:p>
        </p:txBody>
      </p:sp>
    </p:spTree>
    <p:extLst>
      <p:ext uri="{BB962C8B-B14F-4D97-AF65-F5344CB8AC3E}">
        <p14:creationId xmlns:p14="http://schemas.microsoft.com/office/powerpoint/2010/main" val="12294009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B73010D-5C6E-4A6C-AF04-487F7798CBB1}" type="datetimeFigureOut">
              <a:rPr lang="en-AU" smtClean="0"/>
              <a:t>26/5/2022</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DBC7788C-FF6D-49E0-9DE3-75BE6DDBDE4E}" type="slidenum">
              <a:rPr lang="en-AU" smtClean="0"/>
              <a:t>‹#›</a:t>
            </a:fld>
            <a:endParaRPr lang="en-AU"/>
          </a:p>
        </p:txBody>
      </p:sp>
    </p:spTree>
    <p:extLst>
      <p:ext uri="{BB962C8B-B14F-4D97-AF65-F5344CB8AC3E}">
        <p14:creationId xmlns:p14="http://schemas.microsoft.com/office/powerpoint/2010/main" val="37995829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B73010D-5C6E-4A6C-AF04-487F7798CBB1}" type="datetimeFigureOut">
              <a:rPr lang="en-AU" smtClean="0"/>
              <a:t>26/5/2022</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DBC7788C-FF6D-49E0-9DE3-75BE6DDBDE4E}" type="slidenum">
              <a:rPr lang="en-AU" smtClean="0"/>
              <a:t>‹#›</a:t>
            </a:fld>
            <a:endParaRPr lang="en-AU"/>
          </a:p>
        </p:txBody>
      </p:sp>
    </p:spTree>
    <p:extLst>
      <p:ext uri="{BB962C8B-B14F-4D97-AF65-F5344CB8AC3E}">
        <p14:creationId xmlns:p14="http://schemas.microsoft.com/office/powerpoint/2010/main" val="228694507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B73010D-5C6E-4A6C-AF04-487F7798CBB1}" type="datetimeFigureOut">
              <a:rPr lang="en-AU" smtClean="0"/>
              <a:t>26/5/2022</a:t>
            </a:fld>
            <a:endParaRPr lang="en-AU"/>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AU"/>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BC7788C-FF6D-49E0-9DE3-75BE6DDBDE4E}" type="slidenum">
              <a:rPr lang="en-AU" smtClean="0"/>
              <a:t>‹#›</a:t>
            </a:fld>
            <a:endParaRPr lang="en-AU"/>
          </a:p>
        </p:txBody>
      </p:sp>
    </p:spTree>
    <p:extLst>
      <p:ext uri="{BB962C8B-B14F-4D97-AF65-F5344CB8AC3E}">
        <p14:creationId xmlns:p14="http://schemas.microsoft.com/office/powerpoint/2010/main" val="32835615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hyperlink" Target="https://www.youtube.com/watch?v=2dyCe1GPagE" TargetMode="External"/><Relationship Id="rId1" Type="http://schemas.openxmlformats.org/officeDocument/2006/relationships/slideLayout" Target="../slideLayouts/slideLayout7.xml"/><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1.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FEEFF921-7BEF-497E-AAA4-0B1A5194F5A9}"/>
              </a:ext>
            </a:extLst>
          </p:cNvPr>
          <p:cNvGraphicFramePr>
            <a:graphicFrameLocks noGrp="1"/>
          </p:cNvGraphicFramePr>
          <p:nvPr>
            <p:extLst>
              <p:ext uri="{D42A27DB-BD31-4B8C-83A1-F6EECF244321}">
                <p14:modId xmlns:p14="http://schemas.microsoft.com/office/powerpoint/2010/main" val="3382101386"/>
              </p:ext>
            </p:extLst>
          </p:nvPr>
        </p:nvGraphicFramePr>
        <p:xfrm>
          <a:off x="357171" y="34422"/>
          <a:ext cx="8770500" cy="6456048"/>
        </p:xfrm>
        <a:graphic>
          <a:graphicData uri="http://schemas.openxmlformats.org/drawingml/2006/table">
            <a:tbl>
              <a:tblPr firstRow="1" bandRow="1">
                <a:tableStyleId>{5C22544A-7EE6-4342-B048-85BDC9FD1C3A}</a:tableStyleId>
              </a:tblPr>
              <a:tblGrid>
                <a:gridCol w="4374123">
                  <a:extLst>
                    <a:ext uri="{9D8B030D-6E8A-4147-A177-3AD203B41FA5}">
                      <a16:colId xmlns:a16="http://schemas.microsoft.com/office/drawing/2014/main" val="3758051743"/>
                    </a:ext>
                  </a:extLst>
                </a:gridCol>
                <a:gridCol w="2395577">
                  <a:extLst>
                    <a:ext uri="{9D8B030D-6E8A-4147-A177-3AD203B41FA5}">
                      <a16:colId xmlns:a16="http://schemas.microsoft.com/office/drawing/2014/main" val="3941505335"/>
                    </a:ext>
                  </a:extLst>
                </a:gridCol>
                <a:gridCol w="2000800">
                  <a:extLst>
                    <a:ext uri="{9D8B030D-6E8A-4147-A177-3AD203B41FA5}">
                      <a16:colId xmlns:a16="http://schemas.microsoft.com/office/drawing/2014/main" val="2592744418"/>
                    </a:ext>
                  </a:extLst>
                </a:gridCol>
              </a:tblGrid>
              <a:tr h="346710">
                <a:tc>
                  <a:txBody>
                    <a:bodyPr/>
                    <a:lstStyle/>
                    <a:p>
                      <a:r>
                        <a:rPr lang="en-US" sz="1100" dirty="0">
                          <a:solidFill>
                            <a:schemeClr val="lt1"/>
                          </a:solidFill>
                          <a:latin typeface="Century Gothic" panose="020B0502020202020204" pitchFamily="34" charset="0"/>
                        </a:rPr>
                        <a:t>Lesson:</a:t>
                      </a:r>
                      <a:r>
                        <a:rPr lang="en-US" sz="1100" baseline="0" dirty="0">
                          <a:solidFill>
                            <a:schemeClr val="lt1"/>
                          </a:solidFill>
                          <a:latin typeface="Century Gothic" panose="020B0502020202020204" pitchFamily="34" charset="0"/>
                        </a:rPr>
                        <a:t> </a:t>
                      </a:r>
                      <a:r>
                        <a:rPr lang="en-US" sz="1100" baseline="0" dirty="0">
                          <a:solidFill>
                            <a:schemeClr val="bg1"/>
                          </a:solidFill>
                          <a:latin typeface="Century Gothic" panose="020B0502020202020204" pitchFamily="34" charset="0"/>
                        </a:rPr>
                        <a:t>Writing from Me– Group I &amp; J. Day: Monday</a:t>
                      </a:r>
                    </a:p>
                    <a:p>
                      <a:r>
                        <a:rPr lang="en-US" sz="1100" baseline="0" dirty="0">
                          <a:solidFill>
                            <a:schemeClr val="bg1"/>
                          </a:solidFill>
                          <a:latin typeface="Century Gothic" panose="020B0502020202020204" pitchFamily="34" charset="0"/>
                        </a:rPr>
                        <a:t>Students: </a:t>
                      </a:r>
                      <a:endParaRPr lang="en-AU" sz="1100" dirty="0">
                        <a:solidFill>
                          <a:schemeClr val="bg1"/>
                        </a:solidFill>
                        <a:latin typeface="Century Gothic" panose="020B0502020202020204" pitchFamily="34" charset="0"/>
                      </a:endParaRPr>
                    </a:p>
                  </a:txBody>
                  <a:tcPr marL="74295" marR="74295" marT="37148" marB="37148">
                    <a:solidFill>
                      <a:schemeClr val="accent2"/>
                    </a:solidFill>
                  </a:tcPr>
                </a:tc>
                <a:tc>
                  <a:txBody>
                    <a:bodyPr/>
                    <a:lstStyle/>
                    <a:p>
                      <a:r>
                        <a:rPr lang="en-US" sz="1100" dirty="0">
                          <a:latin typeface="Century Gothic" panose="020B0502020202020204" pitchFamily="34" charset="0"/>
                        </a:rPr>
                        <a:t>Curriculum links and resources </a:t>
                      </a:r>
                      <a:endParaRPr lang="en-AU" sz="1100" dirty="0">
                        <a:latin typeface="Century Gothic" panose="020B0502020202020204" pitchFamily="34" charset="0"/>
                      </a:endParaRPr>
                    </a:p>
                  </a:txBody>
                  <a:tcPr marL="74295" marR="74295" marT="37148" marB="37148">
                    <a:solidFill>
                      <a:schemeClr val="accent2"/>
                    </a:solidFill>
                  </a:tcPr>
                </a:tc>
                <a:tc>
                  <a:txBody>
                    <a:bodyPr/>
                    <a:lstStyle/>
                    <a:p>
                      <a:pPr algn="ctr"/>
                      <a:r>
                        <a:rPr lang="en-AU" sz="900" baseline="0" dirty="0">
                          <a:latin typeface="Century Gothic" panose="020B0502020202020204" pitchFamily="34" charset="0"/>
                        </a:rPr>
                        <a:t>AAC pathways</a:t>
                      </a:r>
                    </a:p>
                    <a:p>
                      <a:endParaRPr lang="en-AU" sz="900" dirty="0">
                        <a:latin typeface="Century Gothic" panose="020B0502020202020204" pitchFamily="34" charset="0"/>
                      </a:endParaRPr>
                    </a:p>
                  </a:txBody>
                  <a:tcPr marL="74295" marR="74295" marT="37148" marB="37148">
                    <a:solidFill>
                      <a:schemeClr val="accent2"/>
                    </a:solidFill>
                  </a:tcPr>
                </a:tc>
                <a:extLst>
                  <a:ext uri="{0D108BD9-81ED-4DB2-BD59-A6C34878D82A}">
                    <a16:rowId xmlns:a16="http://schemas.microsoft.com/office/drawing/2014/main" val="147316484"/>
                  </a:ext>
                </a:extLst>
              </a:tr>
              <a:tr h="2098748">
                <a:tc>
                  <a:txBody>
                    <a:bodyPr/>
                    <a:lstStyle/>
                    <a:p>
                      <a:pPr marL="0" indent="0">
                        <a:buFont typeface="+mj-lt"/>
                        <a:buNone/>
                      </a:pPr>
                      <a:r>
                        <a:rPr lang="en-AU" sz="900" b="1" dirty="0">
                          <a:latin typeface="Century Gothic" panose="020B0502020202020204" pitchFamily="34" charset="0"/>
                        </a:rPr>
                        <a:t>Learning intention:</a:t>
                      </a:r>
                      <a:r>
                        <a:rPr lang="en-AU" sz="900" b="0" dirty="0">
                          <a:latin typeface="Century Gothic" panose="020B0502020202020204" pitchFamily="34" charset="0"/>
                        </a:rPr>
                        <a:t> </a:t>
                      </a:r>
                      <a:r>
                        <a:rPr lang="en-AU" sz="900" dirty="0">
                          <a:latin typeface="Century Gothic" panose="020B0502020202020204" pitchFamily="34" charset="0"/>
                        </a:rPr>
                        <a:t>Students in Group I &amp; J will write a text with two or more elements, each element consisting of multiple sentences including at least one complex sentence.</a:t>
                      </a:r>
                    </a:p>
                    <a:p>
                      <a:pPr marL="0" indent="0">
                        <a:buFont typeface="+mj-lt"/>
                        <a:buNone/>
                      </a:pPr>
                      <a:endParaRPr lang="en-AU" sz="90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AU" sz="900" b="1" dirty="0">
                          <a:latin typeface="Century Gothic" panose="020B0502020202020204" pitchFamily="34" charset="0"/>
                        </a:rPr>
                        <a:t>Success criteria: All</a:t>
                      </a:r>
                      <a:r>
                        <a:rPr lang="en-AU" sz="900" b="0" dirty="0">
                          <a:latin typeface="Century Gothic" panose="020B0502020202020204" pitchFamily="34" charset="0"/>
                        </a:rPr>
                        <a:t> </a:t>
                      </a:r>
                      <a:r>
                        <a:rPr lang="en-AU" sz="900" dirty="0">
                          <a:latin typeface="Century Gothic" panose="020B0502020202020204" pitchFamily="34" charset="0"/>
                        </a:rPr>
                        <a:t>Students will write a text with two or more elements, each element consisting of multiple sentences </a:t>
                      </a:r>
                      <a:r>
                        <a:rPr lang="en-AU" sz="900" b="1" dirty="0">
                          <a:latin typeface="Century Gothic" panose="020B0502020202020204" pitchFamily="34" charset="0"/>
                        </a:rPr>
                        <a:t>Most</a:t>
                      </a:r>
                      <a:r>
                        <a:rPr lang="en-AU" sz="900" dirty="0">
                          <a:latin typeface="Century Gothic" panose="020B0502020202020204" pitchFamily="34" charset="0"/>
                        </a:rPr>
                        <a:t> Students will write a text with two or more elements, each element consisting of multiple sentences including one complex sentence</a:t>
                      </a:r>
                      <a:r>
                        <a:rPr lang="en-AU" sz="900" b="0" baseline="0" dirty="0">
                          <a:latin typeface="Century Gothic" panose="020B0502020202020204" pitchFamily="34" charset="0"/>
                        </a:rPr>
                        <a:t>. </a:t>
                      </a:r>
                      <a:r>
                        <a:rPr lang="en-AU" sz="900" b="1" baseline="0" dirty="0">
                          <a:latin typeface="Century Gothic" panose="020B0502020202020204" pitchFamily="34" charset="0"/>
                        </a:rPr>
                        <a:t>Some</a:t>
                      </a:r>
                      <a:r>
                        <a:rPr lang="en-AU" sz="900" b="0" baseline="0" dirty="0">
                          <a:latin typeface="Century Gothic" panose="020B0502020202020204" pitchFamily="34" charset="0"/>
                        </a:rPr>
                        <a:t> </a:t>
                      </a:r>
                      <a:r>
                        <a:rPr lang="en-AU" sz="900" dirty="0">
                          <a:latin typeface="Century Gothic" panose="020B0502020202020204" pitchFamily="34" charset="0"/>
                        </a:rPr>
                        <a:t>Students will write a text with three or more elements, each element consisting of multiple sentences including one complex sentence</a:t>
                      </a:r>
                    </a:p>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AU" sz="900" b="1"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dirty="0">
                          <a:latin typeface="Century Gothic" panose="020B0502020202020204" pitchFamily="34" charset="0"/>
                        </a:rPr>
                        <a:t>The Grove 5:</a:t>
                      </a:r>
                      <a:r>
                        <a:rPr lang="en-US" sz="900" b="1" baseline="0" dirty="0">
                          <a:latin typeface="Century Gothic" panose="020B0502020202020204" pitchFamily="34" charset="0"/>
                        </a:rPr>
                        <a:t>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Safe hands – type on a QWERTY keyboard</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Safe feet – feet on the floor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I am responsible – look after school property</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900" b="1" baseline="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baseline="0" dirty="0">
                          <a:latin typeface="Century Gothic" panose="020B0502020202020204" pitchFamily="34" charset="0"/>
                        </a:rPr>
                        <a:t>Assessment/evidence of learning: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Writing record form</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Writing samples in English book</a:t>
                      </a:r>
                    </a:p>
                  </a:txBody>
                  <a:tcPr marL="74295" marR="74295" marT="37148" marB="37148">
                    <a:solidFill>
                      <a:schemeClr val="accent2">
                        <a:lumMod val="40000"/>
                        <a:lumOff val="60000"/>
                      </a:schemeClr>
                    </a:solidFill>
                  </a:tcPr>
                </a:tc>
                <a:tc>
                  <a:txBody>
                    <a:bodyPr/>
                    <a:lstStyle/>
                    <a:p>
                      <a:pPr marL="0" indent="0">
                        <a:buFont typeface="+mj-lt"/>
                        <a:buNone/>
                      </a:pPr>
                      <a:r>
                        <a:rPr lang="en-AU" sz="900" b="1" dirty="0">
                          <a:latin typeface="Century Gothic" panose="020B0502020202020204" pitchFamily="34" charset="0"/>
                        </a:rPr>
                        <a:t>Australian Curriculum</a:t>
                      </a:r>
                      <a:r>
                        <a:rPr lang="en-AU" sz="900" b="1" baseline="0" dirty="0">
                          <a:latin typeface="Century Gothic" panose="020B0502020202020204" pitchFamily="34" charset="0"/>
                        </a:rPr>
                        <a:t>:</a:t>
                      </a:r>
                      <a:endParaRPr lang="en-AU" sz="900" dirty="0">
                        <a:latin typeface="Century Gothic" panose="020B0502020202020204" pitchFamily="34" charset="0"/>
                      </a:endParaRPr>
                    </a:p>
                    <a:p>
                      <a:r>
                        <a:rPr lang="en-AU" sz="900" dirty="0">
                          <a:latin typeface="Century Gothic" panose="020B0502020202020204" pitchFamily="34" charset="0"/>
                        </a:rPr>
                        <a:t>English: Create short imaginative, informative and persuasive texts using growing knowledge of text structures and language features (ACELY1671)</a:t>
                      </a:r>
                    </a:p>
                    <a:p>
                      <a:pPr marL="0" indent="0">
                        <a:buFont typeface="+mj-lt"/>
                        <a:buNone/>
                      </a:pPr>
                      <a:endParaRPr lang="en-AU" sz="900" dirty="0">
                        <a:latin typeface="Century Gothic" panose="020B0502020202020204" pitchFamily="34" charset="0"/>
                      </a:endParaRPr>
                    </a:p>
                    <a:p>
                      <a:pPr marL="0" indent="0">
                        <a:buFont typeface="+mj-lt"/>
                        <a:buNone/>
                      </a:pPr>
                      <a:endParaRPr lang="en-AU" sz="900" dirty="0">
                        <a:latin typeface="Century Gothic" panose="020B0502020202020204" pitchFamily="34" charset="0"/>
                      </a:endParaRPr>
                    </a:p>
                    <a:p>
                      <a:pPr marL="0" indent="0">
                        <a:buFont typeface="+mj-lt"/>
                        <a:buNone/>
                      </a:pPr>
                      <a:endParaRPr lang="en-AU" sz="900" b="1" baseline="0" dirty="0">
                        <a:latin typeface="Century Gothic" panose="020B0502020202020204" pitchFamily="34" charset="0"/>
                      </a:endParaRPr>
                    </a:p>
                    <a:p>
                      <a:pPr marL="0" indent="0">
                        <a:buFont typeface="+mj-lt"/>
                        <a:buNone/>
                      </a:pPr>
                      <a:r>
                        <a:rPr lang="en-AU" sz="900" b="1" dirty="0">
                          <a:latin typeface="Century Gothic" panose="020B0502020202020204" pitchFamily="34" charset="0"/>
                        </a:rPr>
                        <a:t>General</a:t>
                      </a:r>
                      <a:r>
                        <a:rPr lang="en-AU" sz="900" b="1" baseline="0" dirty="0">
                          <a:latin typeface="Century Gothic" panose="020B0502020202020204" pitchFamily="34" charset="0"/>
                        </a:rPr>
                        <a:t> Capabilities</a:t>
                      </a:r>
                      <a:r>
                        <a:rPr lang="en-AU" sz="900" b="0" baseline="0" dirty="0">
                          <a:latin typeface="Century Gothic" panose="020B0502020202020204" pitchFamily="34" charset="0"/>
                        </a:rPr>
                        <a:t>: Literacy: Composing texts</a:t>
                      </a:r>
                    </a:p>
                    <a:p>
                      <a:pPr marL="0" indent="0">
                        <a:buFont typeface="+mj-lt"/>
                        <a:buNone/>
                      </a:pPr>
                      <a:endParaRPr lang="en-AU" sz="900" b="0" dirty="0">
                        <a:latin typeface="Century Gothic" panose="020B0502020202020204" pitchFamily="34" charset="0"/>
                      </a:endParaRPr>
                    </a:p>
                    <a:p>
                      <a:pPr marL="0" indent="0">
                        <a:buFont typeface="+mj-lt"/>
                        <a:buNone/>
                      </a:pPr>
                      <a:r>
                        <a:rPr lang="en-AU" sz="900" b="1" dirty="0">
                          <a:latin typeface="Century Gothic" panose="020B0502020202020204" pitchFamily="34" charset="0"/>
                        </a:rPr>
                        <a:t>SACE</a:t>
                      </a:r>
                      <a:r>
                        <a:rPr lang="en-AU" sz="900" b="0" dirty="0">
                          <a:latin typeface="Century Gothic" panose="020B0502020202020204" pitchFamily="34" charset="0"/>
                        </a:rPr>
                        <a:t>:</a:t>
                      </a:r>
                      <a:r>
                        <a:rPr lang="en-AU" sz="900" b="0" baseline="0" dirty="0">
                          <a:latin typeface="Century Gothic" panose="020B0502020202020204" pitchFamily="34" charset="0"/>
                        </a:rPr>
                        <a:t> ??</a:t>
                      </a:r>
                    </a:p>
                    <a:p>
                      <a:pPr marL="0" indent="0">
                        <a:buFont typeface="+mj-lt"/>
                        <a:buNone/>
                      </a:pPr>
                      <a:endParaRPr lang="en-AU" sz="900" b="0" baseline="0" dirty="0">
                        <a:latin typeface="Century Gothic" panose="020B0502020202020204" pitchFamily="34" charset="0"/>
                      </a:endParaRPr>
                    </a:p>
                    <a:p>
                      <a:pPr marL="0" indent="0">
                        <a:buFont typeface="+mj-lt"/>
                        <a:buNone/>
                      </a:pPr>
                      <a:endParaRPr lang="en-US" sz="900" b="0" dirty="0">
                        <a:latin typeface="Century Gothic" panose="020B0502020202020204" pitchFamily="34" charset="0"/>
                      </a:endParaRPr>
                    </a:p>
                    <a:p>
                      <a:pPr marL="0" indent="0">
                        <a:buFont typeface="+mj-lt"/>
                        <a:buNone/>
                      </a:pPr>
                      <a:endParaRPr lang="en-AU" sz="900" b="0" dirty="0">
                        <a:latin typeface="Century Gothic" panose="020B0502020202020204" pitchFamily="34" charset="0"/>
                      </a:endParaRPr>
                    </a:p>
                  </a:txBody>
                  <a:tcPr marL="74295" marR="74295" marT="37148" marB="37148">
                    <a:solidFill>
                      <a:schemeClr val="accent2">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dirty="0">
                          <a:latin typeface="Century Gothic" panose="020B0502020202020204" pitchFamily="34" charset="0"/>
                        </a:rPr>
                        <a:t>Proloquo2go</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dirty="0">
                          <a:latin typeface="Century Gothic" panose="020B0502020202020204" pitchFamily="34" charset="0"/>
                        </a:rPr>
                        <a:t>Core words:</a:t>
                      </a:r>
                      <a:r>
                        <a:rPr lang="en-US" sz="900" b="1" baseline="0" dirty="0">
                          <a:latin typeface="Century Gothic" panose="020B0502020202020204" pitchFamily="34" charset="0"/>
                        </a:rPr>
                        <a:t> </a:t>
                      </a:r>
                      <a:r>
                        <a:rPr lang="en-US" sz="900" b="0" baseline="0" dirty="0">
                          <a:latin typeface="Century Gothic" panose="020B0502020202020204" pitchFamily="34" charset="0"/>
                        </a:rPr>
                        <a:t>Words appropriate to the interaction including little words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900" b="0" baseline="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baseline="0" dirty="0">
                          <a:latin typeface="Century Gothic" panose="020B0502020202020204" pitchFamily="34" charset="0"/>
                        </a:rPr>
                        <a:t>Fringe words: </a:t>
                      </a:r>
                      <a:r>
                        <a:rPr lang="en-US" sz="900" b="0" baseline="0" dirty="0">
                          <a:latin typeface="Century Gothic" panose="020B0502020202020204" pitchFamily="34" charset="0"/>
                        </a:rPr>
                        <a:t>Words appropriate to the topic and interaction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900" b="0" baseline="0" dirty="0">
                        <a:latin typeface="Century Gothic" panose="020B0502020202020204" pitchFamily="34" charset="0"/>
                      </a:endParaRPr>
                    </a:p>
                  </a:txBody>
                  <a:tcPr marL="74295" marR="74295" marT="37148" marB="37148">
                    <a:solidFill>
                      <a:schemeClr val="accent2">
                        <a:lumMod val="40000"/>
                        <a:lumOff val="60000"/>
                      </a:schemeClr>
                    </a:solidFill>
                  </a:tcPr>
                </a:tc>
                <a:extLst>
                  <a:ext uri="{0D108BD9-81ED-4DB2-BD59-A6C34878D82A}">
                    <a16:rowId xmlns:a16="http://schemas.microsoft.com/office/drawing/2014/main" val="2050458863"/>
                  </a:ext>
                </a:extLst>
              </a:tr>
              <a:tr h="2662238">
                <a:tc>
                  <a:txBody>
                    <a:bodyPr/>
                    <a:lstStyle/>
                    <a:p>
                      <a:pPr marL="0" indent="0">
                        <a:buFont typeface="+mj-lt"/>
                        <a:buNone/>
                      </a:pPr>
                      <a:r>
                        <a:rPr lang="en-AU" sz="900" b="1" dirty="0">
                          <a:latin typeface="Century Gothic" panose="020B0502020202020204" pitchFamily="34" charset="0"/>
                        </a:rPr>
                        <a:t>Lesson Sequence: </a:t>
                      </a: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AU" sz="900" b="1" dirty="0">
                          <a:latin typeface="Century Gothic" panose="020B0502020202020204" pitchFamily="34" charset="0"/>
                        </a:rPr>
                        <a:t>Lesson Intro</a:t>
                      </a:r>
                      <a:r>
                        <a:rPr lang="en-AU" sz="900" b="0" dirty="0">
                          <a:latin typeface="Century Gothic" panose="020B0502020202020204" pitchFamily="34" charset="0"/>
                        </a:rPr>
                        <a:t>: Teacher will do a mini-lesson modelling </a:t>
                      </a:r>
                      <a:r>
                        <a:rPr lang="en-AU" sz="900" dirty="0">
                          <a:latin typeface="Century Gothic" panose="020B0502020202020204" pitchFamily="34" charset="0"/>
                        </a:rPr>
                        <a:t>writing a text with two or more elements, each element consisting of multiple sentences including at least one complex sentence</a:t>
                      </a:r>
                      <a:r>
                        <a:rPr lang="en-AU" sz="900" b="0" dirty="0">
                          <a:latin typeface="Century Gothic" panose="020B0502020202020204" pitchFamily="34" charset="0"/>
                        </a:rPr>
                        <a:t>.  Teacher may “talk aloud” to model generating language and may model sounding out words and using word wall.  Student will select a topic from a choice of three or more photos/images.</a:t>
                      </a:r>
                      <a:endParaRPr lang="en-AU" sz="900" b="0" baseline="0" dirty="0">
                        <a:latin typeface="Century Gothic" panose="020B0502020202020204" pitchFamily="34" charset="0"/>
                      </a:endParaRPr>
                    </a:p>
                    <a:p>
                      <a:pPr marL="0" indent="0">
                        <a:buFont typeface="+mj-lt"/>
                        <a:buNone/>
                      </a:pPr>
                      <a:endParaRPr lang="en-AU" sz="900" b="0" baseline="0" dirty="0">
                        <a:latin typeface="Century Gothic" panose="020B0502020202020204" pitchFamily="34" charset="0"/>
                      </a:endParaRPr>
                    </a:p>
                    <a:p>
                      <a:pPr marL="0" indent="0">
                        <a:buFont typeface="+mj-lt"/>
                        <a:buNone/>
                      </a:pPr>
                      <a:r>
                        <a:rPr lang="en-AU" sz="900" b="1" baseline="0" dirty="0">
                          <a:latin typeface="Century Gothic" panose="020B0502020202020204" pitchFamily="34" charset="0"/>
                        </a:rPr>
                        <a:t>Writing guidelines: </a:t>
                      </a:r>
                      <a:endParaRPr lang="en-AU" sz="900" b="0" baseline="0" dirty="0">
                        <a:latin typeface="Century Gothic" panose="020B0502020202020204" pitchFamily="34" charset="0"/>
                      </a:endParaRPr>
                    </a:p>
                    <a:p>
                      <a:r>
                        <a:rPr lang="en-AU" sz="900" b="0" i="0" u="none" strike="noStrike" kern="1200" dirty="0">
                          <a:solidFill>
                            <a:schemeClr val="dk1"/>
                          </a:solidFill>
                          <a:effectLst/>
                          <a:latin typeface="Century Gothic" panose="020B0502020202020204" pitchFamily="34" charset="0"/>
                          <a:ea typeface="+mn-ea"/>
                          <a:cs typeface="+mn-cs"/>
                        </a:rPr>
                        <a:t>1. Ask the student(s) to write a text with two or more elements, each element consisting of three or more sentences.  They should be using a keyboard most or all of the time, with handwriting optional depending on their motor skills. </a:t>
                      </a:r>
                      <a:endParaRPr lang="en-AU" sz="900" kern="1200" dirty="0">
                        <a:solidFill>
                          <a:schemeClr val="dk1"/>
                        </a:solidFill>
                        <a:effectLst/>
                        <a:latin typeface="Century Gothic" panose="020B0502020202020204" pitchFamily="34" charset="0"/>
                        <a:ea typeface="+mn-ea"/>
                        <a:cs typeface="+mn-cs"/>
                      </a:endParaRPr>
                    </a:p>
                    <a:p>
                      <a:r>
                        <a:rPr lang="en-AU" sz="900" b="0" i="0" u="none" strike="noStrike" kern="1200" dirty="0">
                          <a:solidFill>
                            <a:schemeClr val="dk1"/>
                          </a:solidFill>
                          <a:effectLst/>
                          <a:latin typeface="Century Gothic" panose="020B0502020202020204" pitchFamily="34" charset="0"/>
                          <a:ea typeface="+mn-ea"/>
                          <a:cs typeface="+mn-cs"/>
                        </a:rPr>
                        <a:t>2. As students are writing, move around and conference with them. If students struggle with ideas and language, move to them first and use AAC to support them.  If students do not know how to spell a word, encourage them to write down every sound they can hear or use the word wall.  Do not correct spelling, etc while they are writing.</a:t>
                      </a:r>
                      <a:endParaRPr lang="en-AU" sz="900" kern="1200" dirty="0">
                        <a:solidFill>
                          <a:schemeClr val="dk1"/>
                        </a:solidFill>
                        <a:effectLst/>
                        <a:latin typeface="Century Gothic" panose="020B0502020202020204" pitchFamily="34" charset="0"/>
                        <a:ea typeface="+mn-ea"/>
                        <a:cs typeface="+mn-cs"/>
                      </a:endParaRPr>
                    </a:p>
                    <a:p>
                      <a:pPr marL="0" indent="0">
                        <a:buFont typeface="+mj-lt"/>
                        <a:buNone/>
                      </a:pPr>
                      <a:endParaRPr lang="en-AU" sz="900" b="0" baseline="0" dirty="0">
                        <a:latin typeface="Century Gothic" panose="020B0502020202020204" pitchFamily="34" charset="0"/>
                      </a:endParaRPr>
                    </a:p>
                    <a:p>
                      <a:pPr marL="0" indent="0">
                        <a:buFont typeface="+mj-lt"/>
                        <a:buNone/>
                      </a:pPr>
                      <a:r>
                        <a:rPr lang="en-AU" sz="900" b="1" baseline="0" dirty="0">
                          <a:latin typeface="Century Gothic" panose="020B0502020202020204" pitchFamily="34" charset="0"/>
                        </a:rPr>
                        <a:t>Review</a:t>
                      </a:r>
                      <a:r>
                        <a:rPr lang="en-AU" sz="900" b="0" baseline="0" dirty="0">
                          <a:latin typeface="Century Gothic" panose="020B0502020202020204" pitchFamily="34" charset="0"/>
                        </a:rPr>
                        <a:t>: </a:t>
                      </a:r>
                      <a:r>
                        <a:rPr lang="en-AU" sz="900" b="0" i="0" u="none" strike="noStrike" kern="1200" dirty="0">
                          <a:solidFill>
                            <a:schemeClr val="dk1"/>
                          </a:solidFill>
                          <a:effectLst/>
                          <a:latin typeface="Century Gothic" panose="020B0502020202020204" pitchFamily="34" charset="0"/>
                          <a:ea typeface="+mn-ea"/>
                          <a:cs typeface="+mn-cs"/>
                        </a:rPr>
                        <a:t>Follow with a short conference about their writing, providing lots of positive feedback, particularly around the area focused on in the mini lesson.</a:t>
                      </a:r>
                      <a:r>
                        <a:rPr lang="en-AU" sz="900" b="0" i="0" u="none" strike="noStrike" kern="1200" dirty="0">
                          <a:solidFill>
                            <a:schemeClr val="dk1"/>
                          </a:solidFill>
                          <a:effectLst/>
                          <a:latin typeface="+mn-lt"/>
                          <a:ea typeface="+mn-ea"/>
                          <a:cs typeface="+mn-cs"/>
                        </a:rPr>
                        <a:t>  </a:t>
                      </a:r>
                    </a:p>
                    <a:p>
                      <a:pPr marL="0" indent="0">
                        <a:buFont typeface="+mj-lt"/>
                        <a:buNone/>
                      </a:pPr>
                      <a:endParaRPr lang="en-AU" sz="900" b="0" i="0" u="none" strike="noStrike" kern="1200" dirty="0">
                        <a:solidFill>
                          <a:schemeClr val="dk1"/>
                        </a:solidFill>
                        <a:effectLst/>
                        <a:latin typeface="+mn-lt"/>
                        <a:ea typeface="+mn-ea"/>
                        <a:cs typeface="+mn-cs"/>
                      </a:endParaRPr>
                    </a:p>
                    <a:p>
                      <a:pPr marL="0" indent="0">
                        <a:buFont typeface="+mj-lt"/>
                        <a:buNone/>
                      </a:pPr>
                      <a:endParaRPr lang="en-AU" sz="900" b="0" dirty="0">
                        <a:latin typeface="Century Gothic" panose="020B0502020202020204" pitchFamily="34" charset="0"/>
                      </a:endParaRPr>
                    </a:p>
                  </a:txBody>
                  <a:tcPr marL="74295" marR="74295" marT="37148" marB="37148">
                    <a:solidFill>
                      <a:schemeClr val="accent2">
                        <a:lumMod val="20000"/>
                        <a:lumOff val="80000"/>
                      </a:schemeClr>
                    </a:solidFill>
                  </a:tcPr>
                </a:tc>
                <a:tc>
                  <a:txBody>
                    <a:bodyPr/>
                    <a:lstStyle/>
                    <a:p>
                      <a:pPr marL="0" indent="0">
                        <a:buFont typeface="Arial" panose="020B0604020202020204" pitchFamily="34" charset="0"/>
                        <a:buNone/>
                      </a:pPr>
                      <a:r>
                        <a:rPr lang="en-AU" sz="900" b="1" dirty="0">
                          <a:latin typeface="Century Gothic" panose="020B0502020202020204" pitchFamily="34" charset="0"/>
                        </a:rPr>
                        <a:t>Resources</a:t>
                      </a:r>
                      <a:endParaRPr lang="en-AU" sz="900" dirty="0">
                        <a:latin typeface="Century Gothic" panose="020B0502020202020204" pitchFamily="34" charset="0"/>
                      </a:endParaRPr>
                    </a:p>
                    <a:p>
                      <a:pPr marL="0" indent="0">
                        <a:buFont typeface="Arial" panose="020B0604020202020204" pitchFamily="34" charset="0"/>
                        <a:buNone/>
                      </a:pPr>
                      <a:r>
                        <a:rPr lang="en-AU" sz="900" dirty="0">
                          <a:latin typeface="Century Gothic" panose="020B0502020202020204" pitchFamily="34" charset="0"/>
                        </a:rPr>
                        <a:t>Writing tool –QWERTY keyboard, pen</a:t>
                      </a:r>
                    </a:p>
                    <a:p>
                      <a:pPr marL="0" indent="0">
                        <a:buFont typeface="Arial" panose="020B0604020202020204" pitchFamily="34" charset="0"/>
                        <a:buNone/>
                      </a:pPr>
                      <a:r>
                        <a:rPr lang="en-AU" sz="900" dirty="0">
                          <a:latin typeface="Century Gothic" panose="020B0502020202020204" pitchFamily="34" charset="0"/>
                        </a:rPr>
                        <a:t>Writing record forms</a:t>
                      </a:r>
                    </a:p>
                    <a:p>
                      <a:pPr marL="0" indent="0">
                        <a:buFont typeface="Arial" panose="020B0604020202020204" pitchFamily="34" charset="0"/>
                        <a:buNone/>
                      </a:pPr>
                      <a:r>
                        <a:rPr lang="en-AU" sz="900" dirty="0">
                          <a:latin typeface="Century Gothic" panose="020B0502020202020204" pitchFamily="34" charset="0"/>
                        </a:rPr>
                        <a:t>English book</a:t>
                      </a:r>
                    </a:p>
                    <a:p>
                      <a:pPr marL="0" indent="0">
                        <a:buFont typeface="Arial" panose="020B0604020202020204" pitchFamily="34" charset="0"/>
                        <a:buNone/>
                      </a:pPr>
                      <a:r>
                        <a:rPr lang="en-AU" sz="900" dirty="0">
                          <a:latin typeface="Century Gothic" panose="020B0502020202020204" pitchFamily="34" charset="0"/>
                        </a:rPr>
                        <a:t>Three or more photos/images for topic selection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AU" sz="900" dirty="0">
                          <a:latin typeface="Century Gothic" panose="020B0502020202020204" pitchFamily="34" charset="0"/>
                        </a:rPr>
                        <a:t>Pen/pencil to transcribe student writing if needed</a:t>
                      </a:r>
                    </a:p>
                    <a:p>
                      <a:pPr marL="0" indent="0">
                        <a:buFont typeface="Arial" panose="020B0604020202020204" pitchFamily="34" charset="0"/>
                        <a:buNone/>
                      </a:pPr>
                      <a:r>
                        <a:rPr lang="en-AU" sz="900" dirty="0">
                          <a:latin typeface="Century Gothic" panose="020B0502020202020204" pitchFamily="34" charset="0"/>
                        </a:rPr>
                        <a:t>Glue stick to add image and record form to English book</a:t>
                      </a:r>
                    </a:p>
                  </a:txBody>
                  <a:tcPr marL="74295" marR="74295" marT="37148" marB="37148">
                    <a:solidFill>
                      <a:schemeClr val="accent2">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baseline="0" dirty="0">
                          <a:latin typeface="Century Gothic" panose="020B0502020202020204" pitchFamily="34" charset="0"/>
                        </a:rPr>
                        <a:t>PODD</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900" b="1" dirty="0">
                        <a:latin typeface="Century Gothic" panose="020B0502020202020204" pitchFamily="34" charset="0"/>
                      </a:endParaRPr>
                    </a:p>
                    <a:p>
                      <a:pPr marL="0" indent="0">
                        <a:buFont typeface="Arial" panose="020B0604020202020204" pitchFamily="34" charset="0"/>
                        <a:buNone/>
                      </a:pPr>
                      <a:r>
                        <a:rPr lang="en-AU" sz="900" b="1" dirty="0">
                          <a:latin typeface="Century Gothic" panose="020B0502020202020204" pitchFamily="34" charset="0"/>
                        </a:rPr>
                        <a:t>Two Page Opening PODD</a:t>
                      </a:r>
                      <a:r>
                        <a:rPr lang="en-AU" sz="900" b="1" dirty="0">
                          <a:latin typeface="Century Gothic" panose="020B0502020202020204" pitchFamily="34" charset="0"/>
                          <a:sym typeface="Wingdings" pitchFamily="2" charset="2"/>
                        </a:rPr>
                        <a:t>:</a:t>
                      </a:r>
                    </a:p>
                    <a:p>
                      <a:pPr marL="0" indent="0">
                        <a:buFont typeface="Arial" panose="020B0604020202020204" pitchFamily="34" charset="0"/>
                        <a:buNone/>
                      </a:pPr>
                      <a:r>
                        <a:rPr lang="en-AU" sz="900" b="0" baseline="0" dirty="0">
                          <a:latin typeface="Century Gothic" panose="020B0502020202020204" pitchFamily="34" charset="0"/>
                        </a:rPr>
                        <a:t>Students at this level should be using or getting access to a Two Page Opening PODD book to enable modelling and generation of little words.  Alternatively, they should be using the 60 cell arrangement in a PODD app.</a:t>
                      </a:r>
                    </a:p>
                    <a:p>
                      <a:pPr marL="0" indent="0">
                        <a:buFont typeface="Arial" panose="020B0604020202020204" pitchFamily="34" charset="0"/>
                        <a:buNone/>
                      </a:pPr>
                      <a:endParaRPr lang="en-AU" sz="900" b="0" baseline="0" dirty="0">
                        <a:latin typeface="Century Gothic" panose="020B0502020202020204" pitchFamily="34" charset="0"/>
                      </a:endParaRPr>
                    </a:p>
                    <a:p>
                      <a:pPr marL="0" indent="0">
                        <a:buFont typeface="Arial" panose="020B0604020202020204" pitchFamily="34" charset="0"/>
                        <a:buNone/>
                      </a:pPr>
                      <a:endParaRPr lang="en-AU" sz="900" b="0" baseline="0" dirty="0">
                        <a:latin typeface="Century Gothic" panose="020B0502020202020204" pitchFamily="34" charset="0"/>
                      </a:endParaRPr>
                    </a:p>
                  </a:txBody>
                  <a:tcPr marL="74295" marR="74295" marT="37148" marB="37148">
                    <a:solidFill>
                      <a:schemeClr val="accent2">
                        <a:lumMod val="20000"/>
                        <a:lumOff val="80000"/>
                      </a:schemeClr>
                    </a:solidFill>
                  </a:tcPr>
                </a:tc>
                <a:extLst>
                  <a:ext uri="{0D108BD9-81ED-4DB2-BD59-A6C34878D82A}">
                    <a16:rowId xmlns:a16="http://schemas.microsoft.com/office/drawing/2014/main" val="3070397823"/>
                  </a:ext>
                </a:extLst>
              </a:tr>
            </a:tbl>
          </a:graphicData>
        </a:graphic>
      </p:graphicFrame>
      <p:pic>
        <p:nvPicPr>
          <p:cNvPr id="7" name="Picture 6" descr="Graphical user interface, text, application, email&#10;&#10;Description automatically generated">
            <a:extLst>
              <a:ext uri="{FF2B5EF4-FFF2-40B4-BE49-F238E27FC236}">
                <a16:creationId xmlns:a16="http://schemas.microsoft.com/office/drawing/2014/main" id="{CF7830AC-FA93-1338-97B8-394705622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78828" y="5487305"/>
            <a:ext cx="2188029" cy="700393"/>
          </a:xfrm>
          <a:prstGeom prst="rect">
            <a:avLst/>
          </a:prstGeom>
        </p:spPr>
      </p:pic>
      <p:pic>
        <p:nvPicPr>
          <p:cNvPr id="5" name="Picture 4" descr="A picture containing text, electronics, keyboard&#10;&#10;Description automatically generated">
            <a:extLst>
              <a:ext uri="{FF2B5EF4-FFF2-40B4-BE49-F238E27FC236}">
                <a16:creationId xmlns:a16="http://schemas.microsoft.com/office/drawing/2014/main" id="{6905BE69-49C5-A5C2-1203-B02DF33B43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78828" y="4704249"/>
            <a:ext cx="1331529" cy="711504"/>
          </a:xfrm>
          <a:prstGeom prst="rect">
            <a:avLst/>
          </a:prstGeom>
        </p:spPr>
      </p:pic>
    </p:spTree>
    <p:extLst>
      <p:ext uri="{BB962C8B-B14F-4D97-AF65-F5344CB8AC3E}">
        <p14:creationId xmlns:p14="http://schemas.microsoft.com/office/powerpoint/2010/main" val="8042242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FEEFF921-7BEF-497E-AAA4-0B1A5194F5A9}"/>
              </a:ext>
            </a:extLst>
          </p:cNvPr>
          <p:cNvGraphicFramePr>
            <a:graphicFrameLocks noGrp="1"/>
          </p:cNvGraphicFramePr>
          <p:nvPr>
            <p:extLst>
              <p:ext uri="{D42A27DB-BD31-4B8C-83A1-F6EECF244321}">
                <p14:modId xmlns:p14="http://schemas.microsoft.com/office/powerpoint/2010/main" val="1645018675"/>
              </p:ext>
            </p:extLst>
          </p:nvPr>
        </p:nvGraphicFramePr>
        <p:xfrm>
          <a:off x="357171" y="34422"/>
          <a:ext cx="8770500" cy="6318888"/>
        </p:xfrm>
        <a:graphic>
          <a:graphicData uri="http://schemas.openxmlformats.org/drawingml/2006/table">
            <a:tbl>
              <a:tblPr firstRow="1" bandRow="1">
                <a:tableStyleId>{5C22544A-7EE6-4342-B048-85BDC9FD1C3A}</a:tableStyleId>
              </a:tblPr>
              <a:tblGrid>
                <a:gridCol w="4374123">
                  <a:extLst>
                    <a:ext uri="{9D8B030D-6E8A-4147-A177-3AD203B41FA5}">
                      <a16:colId xmlns:a16="http://schemas.microsoft.com/office/drawing/2014/main" val="3758051743"/>
                    </a:ext>
                  </a:extLst>
                </a:gridCol>
                <a:gridCol w="2395577">
                  <a:extLst>
                    <a:ext uri="{9D8B030D-6E8A-4147-A177-3AD203B41FA5}">
                      <a16:colId xmlns:a16="http://schemas.microsoft.com/office/drawing/2014/main" val="3941505335"/>
                    </a:ext>
                  </a:extLst>
                </a:gridCol>
                <a:gridCol w="2000800">
                  <a:extLst>
                    <a:ext uri="{9D8B030D-6E8A-4147-A177-3AD203B41FA5}">
                      <a16:colId xmlns:a16="http://schemas.microsoft.com/office/drawing/2014/main" val="2592744418"/>
                    </a:ext>
                  </a:extLst>
                </a:gridCol>
              </a:tblGrid>
              <a:tr h="346710">
                <a:tc>
                  <a:txBody>
                    <a:bodyPr/>
                    <a:lstStyle/>
                    <a:p>
                      <a:r>
                        <a:rPr lang="en-US" sz="1100" dirty="0">
                          <a:solidFill>
                            <a:schemeClr val="lt1"/>
                          </a:solidFill>
                          <a:latin typeface="Century Gothic" panose="020B0502020202020204" pitchFamily="34" charset="0"/>
                        </a:rPr>
                        <a:t>Lesson:</a:t>
                      </a:r>
                      <a:r>
                        <a:rPr lang="en-US" sz="1100" baseline="0" dirty="0">
                          <a:solidFill>
                            <a:schemeClr val="lt1"/>
                          </a:solidFill>
                          <a:latin typeface="Century Gothic" panose="020B0502020202020204" pitchFamily="34" charset="0"/>
                        </a:rPr>
                        <a:t> </a:t>
                      </a:r>
                      <a:r>
                        <a:rPr lang="en-US" sz="1100" baseline="0" dirty="0">
                          <a:solidFill>
                            <a:schemeClr val="bg1"/>
                          </a:solidFill>
                          <a:latin typeface="Century Gothic" panose="020B0502020202020204" pitchFamily="34" charset="0"/>
                        </a:rPr>
                        <a:t>Writing from Me– Group I &amp; J. Day: Tuesday</a:t>
                      </a:r>
                    </a:p>
                    <a:p>
                      <a:r>
                        <a:rPr lang="en-US" sz="1100" baseline="0" dirty="0">
                          <a:solidFill>
                            <a:schemeClr val="bg1"/>
                          </a:solidFill>
                          <a:latin typeface="Century Gothic" panose="020B0502020202020204" pitchFamily="34" charset="0"/>
                        </a:rPr>
                        <a:t>Students: </a:t>
                      </a:r>
                      <a:endParaRPr lang="en-AU" sz="1100" dirty="0">
                        <a:solidFill>
                          <a:schemeClr val="bg1"/>
                        </a:solidFill>
                        <a:latin typeface="Century Gothic" panose="020B0502020202020204" pitchFamily="34" charset="0"/>
                      </a:endParaRPr>
                    </a:p>
                  </a:txBody>
                  <a:tcPr marL="74295" marR="74295" marT="37148" marB="37148">
                    <a:solidFill>
                      <a:schemeClr val="accent2"/>
                    </a:solidFill>
                  </a:tcPr>
                </a:tc>
                <a:tc>
                  <a:txBody>
                    <a:bodyPr/>
                    <a:lstStyle/>
                    <a:p>
                      <a:r>
                        <a:rPr lang="en-US" sz="1100" dirty="0">
                          <a:latin typeface="Century Gothic" panose="020B0502020202020204" pitchFamily="34" charset="0"/>
                        </a:rPr>
                        <a:t>Curriculum links and resources </a:t>
                      </a:r>
                      <a:endParaRPr lang="en-AU" sz="1100" dirty="0">
                        <a:latin typeface="Century Gothic" panose="020B0502020202020204" pitchFamily="34" charset="0"/>
                      </a:endParaRPr>
                    </a:p>
                  </a:txBody>
                  <a:tcPr marL="74295" marR="74295" marT="37148" marB="37148">
                    <a:solidFill>
                      <a:schemeClr val="accent2"/>
                    </a:solidFill>
                  </a:tcPr>
                </a:tc>
                <a:tc>
                  <a:txBody>
                    <a:bodyPr/>
                    <a:lstStyle/>
                    <a:p>
                      <a:pPr algn="ctr"/>
                      <a:r>
                        <a:rPr lang="en-AU" sz="900" baseline="0" dirty="0">
                          <a:latin typeface="Century Gothic" panose="020B0502020202020204" pitchFamily="34" charset="0"/>
                        </a:rPr>
                        <a:t>AAC pathways</a:t>
                      </a:r>
                    </a:p>
                    <a:p>
                      <a:endParaRPr lang="en-AU" sz="900" dirty="0">
                        <a:latin typeface="Century Gothic" panose="020B0502020202020204" pitchFamily="34" charset="0"/>
                      </a:endParaRPr>
                    </a:p>
                  </a:txBody>
                  <a:tcPr marL="74295" marR="74295" marT="37148" marB="37148">
                    <a:solidFill>
                      <a:schemeClr val="accent2"/>
                    </a:solidFill>
                  </a:tcPr>
                </a:tc>
                <a:extLst>
                  <a:ext uri="{0D108BD9-81ED-4DB2-BD59-A6C34878D82A}">
                    <a16:rowId xmlns:a16="http://schemas.microsoft.com/office/drawing/2014/main" val="147316484"/>
                  </a:ext>
                </a:extLst>
              </a:tr>
              <a:tr h="2098748">
                <a:tc>
                  <a:txBody>
                    <a:bodyPr/>
                    <a:lstStyle/>
                    <a:p>
                      <a:pPr marL="0" indent="0">
                        <a:buFont typeface="+mj-lt"/>
                        <a:buNone/>
                      </a:pPr>
                      <a:r>
                        <a:rPr lang="en-AU" sz="900" b="1" dirty="0">
                          <a:latin typeface="Century Gothic" panose="020B0502020202020204" pitchFamily="34" charset="0"/>
                        </a:rPr>
                        <a:t>Learning intention:</a:t>
                      </a:r>
                      <a:r>
                        <a:rPr lang="en-AU" sz="900" b="0" dirty="0">
                          <a:latin typeface="Century Gothic" panose="020B0502020202020204" pitchFamily="34" charset="0"/>
                        </a:rPr>
                        <a:t> </a:t>
                      </a:r>
                      <a:r>
                        <a:rPr lang="en-AU" sz="900" dirty="0">
                          <a:latin typeface="Century Gothic" panose="020B0502020202020204" pitchFamily="34" charset="0"/>
                        </a:rPr>
                        <a:t>Students in Group I &amp; J will write a text with two or more elements, each element consisting of multiple sentences including at least one complex sentence.</a:t>
                      </a:r>
                    </a:p>
                    <a:p>
                      <a:pPr marL="0" indent="0">
                        <a:buFont typeface="+mj-lt"/>
                        <a:buNone/>
                      </a:pPr>
                      <a:endParaRPr lang="en-AU" sz="90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AU" sz="900" b="1" dirty="0">
                          <a:latin typeface="Century Gothic" panose="020B0502020202020204" pitchFamily="34" charset="0"/>
                        </a:rPr>
                        <a:t>Success criteria: All</a:t>
                      </a:r>
                      <a:r>
                        <a:rPr lang="en-AU" sz="900" b="0" dirty="0">
                          <a:latin typeface="Century Gothic" panose="020B0502020202020204" pitchFamily="34" charset="0"/>
                        </a:rPr>
                        <a:t> </a:t>
                      </a:r>
                      <a:r>
                        <a:rPr lang="en-AU" sz="900" dirty="0">
                          <a:latin typeface="Century Gothic" panose="020B0502020202020204" pitchFamily="34" charset="0"/>
                        </a:rPr>
                        <a:t>Students will write a text with two or more elements, each element consisting of multiple sentences </a:t>
                      </a:r>
                      <a:r>
                        <a:rPr lang="en-AU" sz="900" b="1" dirty="0">
                          <a:latin typeface="Century Gothic" panose="020B0502020202020204" pitchFamily="34" charset="0"/>
                        </a:rPr>
                        <a:t>Most</a:t>
                      </a:r>
                      <a:r>
                        <a:rPr lang="en-AU" sz="900" dirty="0">
                          <a:latin typeface="Century Gothic" panose="020B0502020202020204" pitchFamily="34" charset="0"/>
                        </a:rPr>
                        <a:t> Students will write a text with two or more elements, each element consisting of multiple sentences including one complex sentence</a:t>
                      </a:r>
                      <a:r>
                        <a:rPr lang="en-AU" sz="900" b="0" baseline="0" dirty="0">
                          <a:latin typeface="Century Gothic" panose="020B0502020202020204" pitchFamily="34" charset="0"/>
                        </a:rPr>
                        <a:t>. </a:t>
                      </a:r>
                      <a:r>
                        <a:rPr lang="en-AU" sz="900" b="1" baseline="0" dirty="0">
                          <a:latin typeface="Century Gothic" panose="020B0502020202020204" pitchFamily="34" charset="0"/>
                        </a:rPr>
                        <a:t>Some</a:t>
                      </a:r>
                      <a:r>
                        <a:rPr lang="en-AU" sz="900" b="0" baseline="0" dirty="0">
                          <a:latin typeface="Century Gothic" panose="020B0502020202020204" pitchFamily="34" charset="0"/>
                        </a:rPr>
                        <a:t> </a:t>
                      </a:r>
                      <a:r>
                        <a:rPr lang="en-AU" sz="900" dirty="0">
                          <a:latin typeface="Century Gothic" panose="020B0502020202020204" pitchFamily="34" charset="0"/>
                        </a:rPr>
                        <a:t>Students will write a text with three or more elements, each element consisting of multiple sentences including one complex sentence</a:t>
                      </a:r>
                    </a:p>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AU" sz="900" b="1"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dirty="0">
                          <a:latin typeface="Century Gothic" panose="020B0502020202020204" pitchFamily="34" charset="0"/>
                        </a:rPr>
                        <a:t>The Grove 5:</a:t>
                      </a:r>
                      <a:r>
                        <a:rPr lang="en-US" sz="900" b="1" baseline="0" dirty="0">
                          <a:latin typeface="Century Gothic" panose="020B0502020202020204" pitchFamily="34" charset="0"/>
                        </a:rPr>
                        <a:t>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Safe hands – type on a QWERTY keyboard</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Safe feet – feet on the floor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I am responsible – look after school property</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900" b="1" baseline="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baseline="0" dirty="0">
                          <a:latin typeface="Century Gothic" panose="020B0502020202020204" pitchFamily="34" charset="0"/>
                        </a:rPr>
                        <a:t>Assessment/evidence of learning: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Writing record form</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Writing samples in English book</a:t>
                      </a:r>
                    </a:p>
                  </a:txBody>
                  <a:tcPr marL="74295" marR="74295" marT="37148" marB="37148">
                    <a:solidFill>
                      <a:schemeClr val="accent2">
                        <a:lumMod val="40000"/>
                        <a:lumOff val="60000"/>
                      </a:schemeClr>
                    </a:solidFill>
                  </a:tcPr>
                </a:tc>
                <a:tc>
                  <a:txBody>
                    <a:bodyPr/>
                    <a:lstStyle/>
                    <a:p>
                      <a:pPr marL="0" indent="0">
                        <a:buFont typeface="+mj-lt"/>
                        <a:buNone/>
                      </a:pPr>
                      <a:r>
                        <a:rPr lang="en-AU" sz="900" b="1" dirty="0">
                          <a:latin typeface="Century Gothic" panose="020B0502020202020204" pitchFamily="34" charset="0"/>
                        </a:rPr>
                        <a:t>Australian Curriculum</a:t>
                      </a:r>
                      <a:r>
                        <a:rPr lang="en-AU" sz="900" b="1" baseline="0" dirty="0">
                          <a:latin typeface="Century Gothic" panose="020B0502020202020204" pitchFamily="34" charset="0"/>
                        </a:rPr>
                        <a:t>:</a:t>
                      </a:r>
                      <a:endParaRPr lang="en-AU" sz="900" dirty="0">
                        <a:latin typeface="Century Gothic" panose="020B0502020202020204" pitchFamily="34" charset="0"/>
                      </a:endParaRPr>
                    </a:p>
                    <a:p>
                      <a:r>
                        <a:rPr lang="en-AU" sz="900" dirty="0">
                          <a:latin typeface="Century Gothic" panose="020B0502020202020204" pitchFamily="34" charset="0"/>
                        </a:rPr>
                        <a:t>English: Create short imaginative, informative and persuasive texts using growing knowledge of text structures and language features (ACELY1671)</a:t>
                      </a:r>
                    </a:p>
                    <a:p>
                      <a:pPr marL="0" indent="0">
                        <a:buFont typeface="+mj-lt"/>
                        <a:buNone/>
                      </a:pPr>
                      <a:endParaRPr lang="en-AU" sz="90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AU" sz="900" dirty="0">
                          <a:latin typeface="Century Gothic" panose="020B0502020202020204" pitchFamily="34" charset="0"/>
                        </a:rPr>
                        <a:t>Science: </a:t>
                      </a:r>
                      <a:r>
                        <a:rPr lang="en-AU" sz="900" b="0" kern="1200" dirty="0">
                          <a:solidFill>
                            <a:schemeClr val="dk1"/>
                          </a:solidFill>
                          <a:effectLst/>
                          <a:latin typeface="Century Gothic" panose="020B0502020202020204" pitchFamily="34" charset="0"/>
                          <a:ea typeface="+mn-ea"/>
                          <a:cs typeface="+mn-cs"/>
                        </a:rPr>
                        <a:t>Objects are made of materials that have observable properties (ACSSU003)</a:t>
                      </a:r>
                      <a:endParaRPr lang="en-AU" sz="900" dirty="0">
                        <a:latin typeface="Century Gothic" panose="020B0502020202020204" pitchFamily="34" charset="0"/>
                      </a:endParaRPr>
                    </a:p>
                    <a:p>
                      <a:pPr marL="0" indent="0">
                        <a:buFont typeface="+mj-lt"/>
                        <a:buNone/>
                      </a:pPr>
                      <a:endParaRPr lang="en-AU" sz="900" b="1" baseline="0" dirty="0">
                        <a:latin typeface="Century Gothic" panose="020B0502020202020204" pitchFamily="34" charset="0"/>
                      </a:endParaRPr>
                    </a:p>
                    <a:p>
                      <a:pPr marL="0" indent="0">
                        <a:buFont typeface="+mj-lt"/>
                        <a:buNone/>
                      </a:pPr>
                      <a:r>
                        <a:rPr lang="en-AU" sz="900" b="1" dirty="0">
                          <a:latin typeface="Century Gothic" panose="020B0502020202020204" pitchFamily="34" charset="0"/>
                        </a:rPr>
                        <a:t>General</a:t>
                      </a:r>
                      <a:r>
                        <a:rPr lang="en-AU" sz="900" b="1" baseline="0" dirty="0">
                          <a:latin typeface="Century Gothic" panose="020B0502020202020204" pitchFamily="34" charset="0"/>
                        </a:rPr>
                        <a:t> Capabilities</a:t>
                      </a:r>
                      <a:r>
                        <a:rPr lang="en-AU" sz="900" b="0" baseline="0" dirty="0">
                          <a:latin typeface="Century Gothic" panose="020B0502020202020204" pitchFamily="34" charset="0"/>
                        </a:rPr>
                        <a:t>: Literacy: Composing texts</a:t>
                      </a:r>
                    </a:p>
                    <a:p>
                      <a:pPr marL="0" indent="0">
                        <a:buFont typeface="+mj-lt"/>
                        <a:buNone/>
                      </a:pPr>
                      <a:endParaRPr lang="en-AU" sz="900" b="0" dirty="0">
                        <a:latin typeface="Century Gothic" panose="020B0502020202020204" pitchFamily="34" charset="0"/>
                      </a:endParaRPr>
                    </a:p>
                    <a:p>
                      <a:pPr marL="0" indent="0">
                        <a:buFont typeface="+mj-lt"/>
                        <a:buNone/>
                      </a:pPr>
                      <a:r>
                        <a:rPr lang="en-AU" sz="900" b="1" dirty="0">
                          <a:latin typeface="Century Gothic" panose="020B0502020202020204" pitchFamily="34" charset="0"/>
                        </a:rPr>
                        <a:t>SACE</a:t>
                      </a:r>
                      <a:r>
                        <a:rPr lang="en-AU" sz="900" b="0" dirty="0">
                          <a:latin typeface="Century Gothic" panose="020B0502020202020204" pitchFamily="34" charset="0"/>
                        </a:rPr>
                        <a:t>:</a:t>
                      </a:r>
                      <a:r>
                        <a:rPr lang="en-AU" sz="900" b="0" baseline="0" dirty="0">
                          <a:latin typeface="Century Gothic" panose="020B0502020202020204" pitchFamily="34" charset="0"/>
                        </a:rPr>
                        <a:t> ??</a:t>
                      </a:r>
                    </a:p>
                    <a:p>
                      <a:pPr marL="0" indent="0">
                        <a:buFont typeface="+mj-lt"/>
                        <a:buNone/>
                      </a:pPr>
                      <a:endParaRPr lang="en-AU" sz="900" b="0" baseline="0" dirty="0">
                        <a:latin typeface="Century Gothic" panose="020B0502020202020204" pitchFamily="34" charset="0"/>
                      </a:endParaRPr>
                    </a:p>
                    <a:p>
                      <a:pPr marL="0" indent="0">
                        <a:buFont typeface="+mj-lt"/>
                        <a:buNone/>
                      </a:pPr>
                      <a:endParaRPr lang="en-US" sz="900" b="0" dirty="0">
                        <a:latin typeface="Century Gothic" panose="020B0502020202020204" pitchFamily="34" charset="0"/>
                      </a:endParaRPr>
                    </a:p>
                    <a:p>
                      <a:pPr marL="0" indent="0">
                        <a:buFont typeface="+mj-lt"/>
                        <a:buNone/>
                      </a:pPr>
                      <a:endParaRPr lang="en-AU" sz="900" b="0" dirty="0">
                        <a:latin typeface="Century Gothic" panose="020B0502020202020204" pitchFamily="34" charset="0"/>
                      </a:endParaRPr>
                    </a:p>
                  </a:txBody>
                  <a:tcPr marL="74295" marR="74295" marT="37148" marB="37148">
                    <a:solidFill>
                      <a:schemeClr val="accent2">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dirty="0">
                          <a:latin typeface="Century Gothic" panose="020B0502020202020204" pitchFamily="34" charset="0"/>
                        </a:rPr>
                        <a:t>Proloquo2go</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dirty="0">
                          <a:latin typeface="Century Gothic" panose="020B0502020202020204" pitchFamily="34" charset="0"/>
                        </a:rPr>
                        <a:t>Core words:</a:t>
                      </a:r>
                      <a:r>
                        <a:rPr lang="en-US" sz="900" b="1" baseline="0" dirty="0">
                          <a:latin typeface="Century Gothic" panose="020B0502020202020204" pitchFamily="34" charset="0"/>
                        </a:rPr>
                        <a:t> </a:t>
                      </a:r>
                      <a:r>
                        <a:rPr lang="en-US" sz="900" b="0" baseline="0" dirty="0">
                          <a:latin typeface="Century Gothic" panose="020B0502020202020204" pitchFamily="34" charset="0"/>
                        </a:rPr>
                        <a:t>Words appropriate to the interaction including little words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900" b="0" baseline="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baseline="0" dirty="0">
                          <a:latin typeface="Century Gothic" panose="020B0502020202020204" pitchFamily="34" charset="0"/>
                        </a:rPr>
                        <a:t>Fringe words: </a:t>
                      </a:r>
                      <a:r>
                        <a:rPr lang="en-US" sz="900" b="0" baseline="0" dirty="0">
                          <a:latin typeface="Century Gothic" panose="020B0502020202020204" pitchFamily="34" charset="0"/>
                        </a:rPr>
                        <a:t>Words appropriate to the topic and interaction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900" b="0" baseline="0" dirty="0">
                        <a:latin typeface="Century Gothic" panose="020B0502020202020204" pitchFamily="34" charset="0"/>
                      </a:endParaRPr>
                    </a:p>
                  </a:txBody>
                  <a:tcPr marL="74295" marR="74295" marT="37148" marB="37148">
                    <a:solidFill>
                      <a:schemeClr val="accent2">
                        <a:lumMod val="40000"/>
                        <a:lumOff val="60000"/>
                      </a:schemeClr>
                    </a:solidFill>
                  </a:tcPr>
                </a:tc>
                <a:extLst>
                  <a:ext uri="{0D108BD9-81ED-4DB2-BD59-A6C34878D82A}">
                    <a16:rowId xmlns:a16="http://schemas.microsoft.com/office/drawing/2014/main" val="2050458863"/>
                  </a:ext>
                </a:extLst>
              </a:tr>
              <a:tr h="2662238">
                <a:tc>
                  <a:txBody>
                    <a:bodyPr/>
                    <a:lstStyle/>
                    <a:p>
                      <a:pPr marL="0" indent="0">
                        <a:buFont typeface="+mj-lt"/>
                        <a:buNone/>
                      </a:pPr>
                      <a:r>
                        <a:rPr lang="en-AU" sz="900" b="1" dirty="0">
                          <a:latin typeface="Century Gothic" panose="020B0502020202020204" pitchFamily="34" charset="0"/>
                        </a:rPr>
                        <a:t>Lesson Sequence: </a:t>
                      </a: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AU" sz="900" b="1" dirty="0">
                          <a:latin typeface="Century Gothic" panose="020B0502020202020204" pitchFamily="34" charset="0"/>
                        </a:rPr>
                        <a:t>Lesson Intro</a:t>
                      </a:r>
                      <a:r>
                        <a:rPr lang="en-AU" sz="900" b="0" dirty="0">
                          <a:latin typeface="Century Gothic" panose="020B0502020202020204" pitchFamily="34" charset="0"/>
                        </a:rPr>
                        <a:t>: Class will watch a video on density, floating and sinking </a:t>
                      </a:r>
                      <a:r>
                        <a:rPr lang="en-AU" sz="900" b="0" dirty="0">
                          <a:latin typeface="Century Gothic" panose="020B0502020202020204" pitchFamily="34" charset="0"/>
                          <a:hlinkClick r:id="rId2"/>
                        </a:rPr>
                        <a:t>https://www.youtube.com/watch?v=2dyCe1GPagE</a:t>
                      </a:r>
                      <a:r>
                        <a:rPr lang="en-AU" sz="900" b="0" dirty="0">
                          <a:latin typeface="Century Gothic" panose="020B0502020202020204" pitchFamily="34" charset="0"/>
                        </a:rPr>
                        <a:t>.</a:t>
                      </a:r>
                      <a:r>
                        <a:rPr lang="en-AU" sz="900" b="0" baseline="0" dirty="0">
                          <a:latin typeface="Century Gothic" panose="020B0502020202020204" pitchFamily="34" charset="0"/>
                        </a:rPr>
                        <a:t> </a:t>
                      </a:r>
                      <a:r>
                        <a:rPr lang="en-AU" sz="900" b="0" dirty="0">
                          <a:latin typeface="Century Gothic" panose="020B0502020202020204" pitchFamily="34" charset="0"/>
                        </a:rPr>
                        <a:t>Teacher will do a mini-lesson modelling </a:t>
                      </a:r>
                      <a:r>
                        <a:rPr lang="en-AU" sz="900" dirty="0">
                          <a:latin typeface="Century Gothic" panose="020B0502020202020204" pitchFamily="34" charset="0"/>
                        </a:rPr>
                        <a:t>writing a text with two or more elements, each element consisting of multiple sentences including at least one complex sentence</a:t>
                      </a:r>
                      <a:r>
                        <a:rPr lang="en-AU" sz="900" b="0" dirty="0">
                          <a:latin typeface="Century Gothic" panose="020B0502020202020204" pitchFamily="34" charset="0"/>
                        </a:rPr>
                        <a:t>.  Teacher may “talk aloud” to model generating language and may model sounding out words and using word wall.  Student will select a topic from a choice of three or more photos/images.</a:t>
                      </a:r>
                      <a:endParaRPr lang="en-AU" sz="900" b="0" baseline="0" dirty="0">
                        <a:latin typeface="Century Gothic" panose="020B0502020202020204" pitchFamily="34" charset="0"/>
                      </a:endParaRPr>
                    </a:p>
                    <a:p>
                      <a:pPr marL="0" indent="0">
                        <a:buFont typeface="+mj-lt"/>
                        <a:buNone/>
                      </a:pPr>
                      <a:endParaRPr lang="en-AU" sz="900" b="0" baseline="0" dirty="0">
                        <a:latin typeface="Century Gothic" panose="020B0502020202020204" pitchFamily="34" charset="0"/>
                      </a:endParaRPr>
                    </a:p>
                    <a:p>
                      <a:pPr marL="0" indent="0">
                        <a:buFont typeface="+mj-lt"/>
                        <a:buNone/>
                      </a:pPr>
                      <a:r>
                        <a:rPr lang="en-AU" sz="900" b="1" baseline="0" dirty="0">
                          <a:latin typeface="Century Gothic" panose="020B0502020202020204" pitchFamily="34" charset="0"/>
                        </a:rPr>
                        <a:t>Writing guidelines: </a:t>
                      </a:r>
                      <a:endParaRPr lang="en-AU" sz="900" b="0" baseline="0" dirty="0">
                        <a:latin typeface="Century Gothic" panose="020B0502020202020204" pitchFamily="34" charset="0"/>
                      </a:endParaRPr>
                    </a:p>
                    <a:p>
                      <a:r>
                        <a:rPr lang="en-AU" sz="900" b="0" i="0" u="none" strike="noStrike" kern="1200" dirty="0">
                          <a:solidFill>
                            <a:schemeClr val="dk1"/>
                          </a:solidFill>
                          <a:effectLst/>
                          <a:latin typeface="Century Gothic" panose="020B0502020202020204" pitchFamily="34" charset="0"/>
                          <a:ea typeface="+mn-ea"/>
                          <a:cs typeface="+mn-cs"/>
                        </a:rPr>
                        <a:t>1. Ask the student(s) to write a text with two or more elements, each element consisting of three or more sentences.  They should be using a keyboard most or all of the time, with handwriting optional depending on their motor skills. </a:t>
                      </a:r>
                      <a:endParaRPr lang="en-AU" sz="900" b="0" baseline="0" dirty="0">
                        <a:latin typeface="Century Gothic" panose="020B0502020202020204" pitchFamily="34" charset="0"/>
                      </a:endParaRPr>
                    </a:p>
                    <a:p>
                      <a:r>
                        <a:rPr lang="en-AU" sz="900" b="0" i="0" u="none" strike="noStrike" kern="1200" dirty="0">
                          <a:solidFill>
                            <a:schemeClr val="dk1"/>
                          </a:solidFill>
                          <a:effectLst/>
                          <a:latin typeface="Century Gothic" panose="020B0502020202020204" pitchFamily="34" charset="0"/>
                          <a:ea typeface="+mn-ea"/>
                          <a:cs typeface="+mn-cs"/>
                        </a:rPr>
                        <a:t>2.. As students are writing, move around and conference with them. If students struggle with ideas and language, move to them first and use AAC to support them.  If students do not know how to spell a word, encourage them to write down every sound they can hear or use the word wall.  Do not correct spelling, etc while they are writing.</a:t>
                      </a:r>
                      <a:endParaRPr lang="en-AU" sz="900" kern="1200" dirty="0">
                        <a:solidFill>
                          <a:schemeClr val="dk1"/>
                        </a:solidFill>
                        <a:effectLst/>
                        <a:latin typeface="Century Gothic" panose="020B0502020202020204" pitchFamily="34" charset="0"/>
                        <a:ea typeface="+mn-ea"/>
                        <a:cs typeface="+mn-cs"/>
                      </a:endParaRPr>
                    </a:p>
                    <a:p>
                      <a:pPr marL="0" indent="0">
                        <a:buFont typeface="+mj-lt"/>
                        <a:buNone/>
                      </a:pPr>
                      <a:endParaRPr lang="en-AU" sz="900" b="0" baseline="0" dirty="0">
                        <a:latin typeface="Century Gothic" panose="020B0502020202020204" pitchFamily="34" charset="0"/>
                      </a:endParaRPr>
                    </a:p>
                    <a:p>
                      <a:pPr marL="0" indent="0">
                        <a:buFont typeface="+mj-lt"/>
                        <a:buNone/>
                      </a:pPr>
                      <a:r>
                        <a:rPr lang="en-AU" sz="900" b="1" baseline="0" dirty="0">
                          <a:latin typeface="Century Gothic" panose="020B0502020202020204" pitchFamily="34" charset="0"/>
                        </a:rPr>
                        <a:t>Review</a:t>
                      </a:r>
                      <a:r>
                        <a:rPr lang="en-AU" sz="900" b="0" baseline="0" dirty="0">
                          <a:latin typeface="Century Gothic" panose="020B0502020202020204" pitchFamily="34" charset="0"/>
                        </a:rPr>
                        <a:t>: </a:t>
                      </a:r>
                      <a:r>
                        <a:rPr lang="en-AU" sz="900" b="0" i="0" u="none" strike="noStrike" kern="1200" dirty="0">
                          <a:solidFill>
                            <a:schemeClr val="dk1"/>
                          </a:solidFill>
                          <a:effectLst/>
                          <a:latin typeface="Century Gothic" panose="020B0502020202020204" pitchFamily="34" charset="0"/>
                          <a:ea typeface="+mn-ea"/>
                          <a:cs typeface="+mn-cs"/>
                        </a:rPr>
                        <a:t>Follow with a short conference about their writing, providing lots of positive feedback, particularly around the area focused on in the mini lesson.</a:t>
                      </a:r>
                      <a:r>
                        <a:rPr lang="en-AU" sz="900" b="0" i="0" u="none" strike="noStrike" kern="1200" dirty="0">
                          <a:solidFill>
                            <a:schemeClr val="dk1"/>
                          </a:solidFill>
                          <a:effectLst/>
                          <a:latin typeface="+mn-lt"/>
                          <a:ea typeface="+mn-ea"/>
                          <a:cs typeface="+mn-cs"/>
                        </a:rPr>
                        <a:t>  </a:t>
                      </a:r>
                      <a:endParaRPr lang="en-AU" sz="900" b="0" dirty="0">
                        <a:latin typeface="Century Gothic" panose="020B0502020202020204" pitchFamily="34" charset="0"/>
                      </a:endParaRPr>
                    </a:p>
                  </a:txBody>
                  <a:tcPr marL="74295" marR="74295" marT="37148" marB="37148">
                    <a:solidFill>
                      <a:schemeClr val="accent2">
                        <a:lumMod val="20000"/>
                        <a:lumOff val="80000"/>
                      </a:schemeClr>
                    </a:solidFill>
                  </a:tcPr>
                </a:tc>
                <a:tc>
                  <a:txBody>
                    <a:bodyPr/>
                    <a:lstStyle/>
                    <a:p>
                      <a:pPr marL="0" indent="0">
                        <a:buFont typeface="Arial" panose="020B0604020202020204" pitchFamily="34" charset="0"/>
                        <a:buNone/>
                      </a:pPr>
                      <a:r>
                        <a:rPr lang="en-AU" sz="900" b="1" dirty="0">
                          <a:latin typeface="Century Gothic" panose="020B0502020202020204" pitchFamily="34" charset="0"/>
                        </a:rPr>
                        <a:t>Resources</a:t>
                      </a:r>
                      <a:endParaRPr lang="en-AU" sz="900" dirty="0">
                        <a:latin typeface="Century Gothic" panose="020B0502020202020204" pitchFamily="34" charset="0"/>
                      </a:endParaRPr>
                    </a:p>
                    <a:p>
                      <a:pPr marL="0" indent="0">
                        <a:buFont typeface="Arial" panose="020B0604020202020204" pitchFamily="34" charset="0"/>
                        <a:buNone/>
                      </a:pPr>
                      <a:r>
                        <a:rPr lang="en-AU" sz="900" dirty="0">
                          <a:latin typeface="Century Gothic" panose="020B0502020202020204" pitchFamily="34" charset="0"/>
                        </a:rPr>
                        <a:t>Writing tool –QWERTY keyboard, pen</a:t>
                      </a:r>
                    </a:p>
                    <a:p>
                      <a:pPr marL="0" indent="0">
                        <a:buFont typeface="Arial" panose="020B0604020202020204" pitchFamily="34" charset="0"/>
                        <a:buNone/>
                      </a:pPr>
                      <a:r>
                        <a:rPr lang="en-AU" sz="900" dirty="0">
                          <a:latin typeface="Century Gothic" panose="020B0502020202020204" pitchFamily="34" charset="0"/>
                        </a:rPr>
                        <a:t>Writing record forms</a:t>
                      </a:r>
                    </a:p>
                    <a:p>
                      <a:pPr marL="0" indent="0">
                        <a:buFont typeface="Arial" panose="020B0604020202020204" pitchFamily="34" charset="0"/>
                        <a:buNone/>
                      </a:pPr>
                      <a:r>
                        <a:rPr lang="en-AU" sz="900" dirty="0">
                          <a:latin typeface="Century Gothic" panose="020B0502020202020204" pitchFamily="34" charset="0"/>
                        </a:rPr>
                        <a:t>English book</a:t>
                      </a:r>
                    </a:p>
                    <a:p>
                      <a:pPr marL="0" indent="0">
                        <a:buFont typeface="Arial" panose="020B0604020202020204" pitchFamily="34" charset="0"/>
                        <a:buNone/>
                      </a:pPr>
                      <a:r>
                        <a:rPr lang="en-AU" sz="900" dirty="0">
                          <a:latin typeface="Century Gothic" panose="020B0502020202020204" pitchFamily="34" charset="0"/>
                        </a:rPr>
                        <a:t>Three or more photos/images for topic selection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AU" sz="900" dirty="0">
                          <a:latin typeface="Century Gothic" panose="020B0502020202020204" pitchFamily="34" charset="0"/>
                        </a:rPr>
                        <a:t>Pen/pencil to transcribe student writing if needed</a:t>
                      </a:r>
                    </a:p>
                    <a:p>
                      <a:pPr marL="0" indent="0">
                        <a:buFont typeface="Arial" panose="020B0604020202020204" pitchFamily="34" charset="0"/>
                        <a:buNone/>
                      </a:pPr>
                      <a:r>
                        <a:rPr lang="en-AU" sz="900" dirty="0">
                          <a:latin typeface="Century Gothic" panose="020B0502020202020204" pitchFamily="34" charset="0"/>
                        </a:rPr>
                        <a:t>Glue stick to add image and record form to English book</a:t>
                      </a:r>
                    </a:p>
                  </a:txBody>
                  <a:tcPr marL="74295" marR="74295" marT="37148" marB="37148">
                    <a:solidFill>
                      <a:schemeClr val="accent2">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baseline="0" dirty="0">
                          <a:latin typeface="Century Gothic" panose="020B0502020202020204" pitchFamily="34" charset="0"/>
                        </a:rPr>
                        <a:t>PODD</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900" b="1" dirty="0">
                        <a:latin typeface="Century Gothic" panose="020B0502020202020204" pitchFamily="34" charset="0"/>
                      </a:endParaRPr>
                    </a:p>
                    <a:p>
                      <a:pPr marL="0" indent="0">
                        <a:buFont typeface="Arial" panose="020B0604020202020204" pitchFamily="34" charset="0"/>
                        <a:buNone/>
                      </a:pPr>
                      <a:r>
                        <a:rPr lang="en-AU" sz="900" b="1" dirty="0">
                          <a:latin typeface="Century Gothic" panose="020B0502020202020204" pitchFamily="34" charset="0"/>
                        </a:rPr>
                        <a:t>Two Page Opening PODD</a:t>
                      </a:r>
                      <a:r>
                        <a:rPr lang="en-AU" sz="900" b="1" dirty="0">
                          <a:latin typeface="Century Gothic" panose="020B0502020202020204" pitchFamily="34" charset="0"/>
                          <a:sym typeface="Wingdings" pitchFamily="2" charset="2"/>
                        </a:rPr>
                        <a:t>:</a:t>
                      </a:r>
                    </a:p>
                    <a:p>
                      <a:pPr marL="0" indent="0">
                        <a:buFont typeface="Arial" panose="020B0604020202020204" pitchFamily="34" charset="0"/>
                        <a:buNone/>
                      </a:pPr>
                      <a:r>
                        <a:rPr lang="en-AU" sz="900" b="0" baseline="0" dirty="0">
                          <a:latin typeface="Century Gothic" panose="020B0502020202020204" pitchFamily="34" charset="0"/>
                        </a:rPr>
                        <a:t>Students at this level should be using or getting access to a Two Page Opening PODD book to enable modelling and generation of little words.  Alternatively, they should be using the 60 cell arrangement in a PODD app.</a:t>
                      </a:r>
                    </a:p>
                    <a:p>
                      <a:pPr marL="0" indent="0">
                        <a:buFont typeface="Arial" panose="020B0604020202020204" pitchFamily="34" charset="0"/>
                        <a:buNone/>
                      </a:pPr>
                      <a:endParaRPr lang="en-AU" sz="900" b="0" baseline="0" dirty="0">
                        <a:latin typeface="Century Gothic" panose="020B0502020202020204" pitchFamily="34" charset="0"/>
                      </a:endParaRPr>
                    </a:p>
                    <a:p>
                      <a:pPr marL="0" indent="0">
                        <a:buFont typeface="Arial" panose="020B0604020202020204" pitchFamily="34" charset="0"/>
                        <a:buNone/>
                      </a:pPr>
                      <a:endParaRPr lang="en-AU" sz="900" b="0" baseline="0" dirty="0">
                        <a:latin typeface="Century Gothic" panose="020B0502020202020204" pitchFamily="34" charset="0"/>
                      </a:endParaRPr>
                    </a:p>
                  </a:txBody>
                  <a:tcPr marL="74295" marR="74295" marT="37148" marB="37148">
                    <a:solidFill>
                      <a:schemeClr val="accent2">
                        <a:lumMod val="20000"/>
                        <a:lumOff val="80000"/>
                      </a:schemeClr>
                    </a:solidFill>
                  </a:tcPr>
                </a:tc>
                <a:extLst>
                  <a:ext uri="{0D108BD9-81ED-4DB2-BD59-A6C34878D82A}">
                    <a16:rowId xmlns:a16="http://schemas.microsoft.com/office/drawing/2014/main" val="3070397823"/>
                  </a:ext>
                </a:extLst>
              </a:tr>
            </a:tbl>
          </a:graphicData>
        </a:graphic>
      </p:graphicFrame>
      <p:pic>
        <p:nvPicPr>
          <p:cNvPr id="7" name="Picture 6" descr="Graphical user interface, text, application, email&#10;&#10;Description automatically generated">
            <a:extLst>
              <a:ext uri="{FF2B5EF4-FFF2-40B4-BE49-F238E27FC236}">
                <a16:creationId xmlns:a16="http://schemas.microsoft.com/office/drawing/2014/main" id="{CF7830AC-FA93-1338-97B8-39470562229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78828" y="5581895"/>
            <a:ext cx="2188029" cy="700393"/>
          </a:xfrm>
          <a:prstGeom prst="rect">
            <a:avLst/>
          </a:prstGeom>
        </p:spPr>
      </p:pic>
      <p:pic>
        <p:nvPicPr>
          <p:cNvPr id="5" name="Picture 4" descr="A picture containing text, electronics, keyboard&#10;&#10;Description automatically generated">
            <a:extLst>
              <a:ext uri="{FF2B5EF4-FFF2-40B4-BE49-F238E27FC236}">
                <a16:creationId xmlns:a16="http://schemas.microsoft.com/office/drawing/2014/main" id="{6905BE69-49C5-A5C2-1203-B02DF33B43E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778828" y="4725269"/>
            <a:ext cx="1331529" cy="711504"/>
          </a:xfrm>
          <a:prstGeom prst="rect">
            <a:avLst/>
          </a:prstGeom>
        </p:spPr>
      </p:pic>
    </p:spTree>
    <p:extLst>
      <p:ext uri="{BB962C8B-B14F-4D97-AF65-F5344CB8AC3E}">
        <p14:creationId xmlns:p14="http://schemas.microsoft.com/office/powerpoint/2010/main" val="4625340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FEEFF921-7BEF-497E-AAA4-0B1A5194F5A9}"/>
              </a:ext>
            </a:extLst>
          </p:cNvPr>
          <p:cNvGraphicFramePr>
            <a:graphicFrameLocks noGrp="1"/>
          </p:cNvGraphicFramePr>
          <p:nvPr>
            <p:extLst>
              <p:ext uri="{D42A27DB-BD31-4B8C-83A1-F6EECF244321}">
                <p14:modId xmlns:p14="http://schemas.microsoft.com/office/powerpoint/2010/main" val="1322586111"/>
              </p:ext>
            </p:extLst>
          </p:nvPr>
        </p:nvGraphicFramePr>
        <p:xfrm>
          <a:off x="357171" y="34422"/>
          <a:ext cx="8770500" cy="6456048"/>
        </p:xfrm>
        <a:graphic>
          <a:graphicData uri="http://schemas.openxmlformats.org/drawingml/2006/table">
            <a:tbl>
              <a:tblPr firstRow="1" bandRow="1">
                <a:tableStyleId>{5C22544A-7EE6-4342-B048-85BDC9FD1C3A}</a:tableStyleId>
              </a:tblPr>
              <a:tblGrid>
                <a:gridCol w="4374123">
                  <a:extLst>
                    <a:ext uri="{9D8B030D-6E8A-4147-A177-3AD203B41FA5}">
                      <a16:colId xmlns:a16="http://schemas.microsoft.com/office/drawing/2014/main" val="3758051743"/>
                    </a:ext>
                  </a:extLst>
                </a:gridCol>
                <a:gridCol w="2395577">
                  <a:extLst>
                    <a:ext uri="{9D8B030D-6E8A-4147-A177-3AD203B41FA5}">
                      <a16:colId xmlns:a16="http://schemas.microsoft.com/office/drawing/2014/main" val="3941505335"/>
                    </a:ext>
                  </a:extLst>
                </a:gridCol>
                <a:gridCol w="2000800">
                  <a:extLst>
                    <a:ext uri="{9D8B030D-6E8A-4147-A177-3AD203B41FA5}">
                      <a16:colId xmlns:a16="http://schemas.microsoft.com/office/drawing/2014/main" val="2592744418"/>
                    </a:ext>
                  </a:extLst>
                </a:gridCol>
              </a:tblGrid>
              <a:tr h="346710">
                <a:tc>
                  <a:txBody>
                    <a:bodyPr/>
                    <a:lstStyle/>
                    <a:p>
                      <a:r>
                        <a:rPr lang="en-US" sz="1100" dirty="0">
                          <a:solidFill>
                            <a:schemeClr val="lt1"/>
                          </a:solidFill>
                          <a:latin typeface="Century Gothic" panose="020B0502020202020204" pitchFamily="34" charset="0"/>
                        </a:rPr>
                        <a:t>Lesson:</a:t>
                      </a:r>
                      <a:r>
                        <a:rPr lang="en-US" sz="1100" baseline="0" dirty="0">
                          <a:solidFill>
                            <a:schemeClr val="lt1"/>
                          </a:solidFill>
                          <a:latin typeface="Century Gothic" panose="020B0502020202020204" pitchFamily="34" charset="0"/>
                        </a:rPr>
                        <a:t> </a:t>
                      </a:r>
                      <a:r>
                        <a:rPr lang="en-US" sz="1100" baseline="0" dirty="0">
                          <a:solidFill>
                            <a:schemeClr val="bg1"/>
                          </a:solidFill>
                          <a:latin typeface="Century Gothic" panose="020B0502020202020204" pitchFamily="34" charset="0"/>
                        </a:rPr>
                        <a:t>Writing from Me– Group I &amp; J. Day: Wednesday</a:t>
                      </a:r>
                    </a:p>
                    <a:p>
                      <a:r>
                        <a:rPr lang="en-US" sz="1100" baseline="0" dirty="0">
                          <a:solidFill>
                            <a:schemeClr val="bg1"/>
                          </a:solidFill>
                          <a:latin typeface="Century Gothic" panose="020B0502020202020204" pitchFamily="34" charset="0"/>
                        </a:rPr>
                        <a:t>Students: </a:t>
                      </a:r>
                      <a:endParaRPr lang="en-AU" sz="1100" dirty="0">
                        <a:solidFill>
                          <a:schemeClr val="bg1"/>
                        </a:solidFill>
                        <a:latin typeface="Century Gothic" panose="020B0502020202020204" pitchFamily="34" charset="0"/>
                      </a:endParaRPr>
                    </a:p>
                  </a:txBody>
                  <a:tcPr marL="74295" marR="74295" marT="37148" marB="37148">
                    <a:solidFill>
                      <a:schemeClr val="accent2"/>
                    </a:solidFill>
                  </a:tcPr>
                </a:tc>
                <a:tc>
                  <a:txBody>
                    <a:bodyPr/>
                    <a:lstStyle/>
                    <a:p>
                      <a:r>
                        <a:rPr lang="en-US" sz="1100" dirty="0">
                          <a:latin typeface="Century Gothic" panose="020B0502020202020204" pitchFamily="34" charset="0"/>
                        </a:rPr>
                        <a:t>Curriculum links and resources </a:t>
                      </a:r>
                      <a:endParaRPr lang="en-AU" sz="1100" dirty="0">
                        <a:latin typeface="Century Gothic" panose="020B0502020202020204" pitchFamily="34" charset="0"/>
                      </a:endParaRPr>
                    </a:p>
                  </a:txBody>
                  <a:tcPr marL="74295" marR="74295" marT="37148" marB="37148">
                    <a:solidFill>
                      <a:schemeClr val="accent2"/>
                    </a:solidFill>
                  </a:tcPr>
                </a:tc>
                <a:tc>
                  <a:txBody>
                    <a:bodyPr/>
                    <a:lstStyle/>
                    <a:p>
                      <a:pPr algn="ctr"/>
                      <a:r>
                        <a:rPr lang="en-AU" sz="900" baseline="0" dirty="0">
                          <a:latin typeface="Century Gothic" panose="020B0502020202020204" pitchFamily="34" charset="0"/>
                        </a:rPr>
                        <a:t>AAC pathways</a:t>
                      </a:r>
                    </a:p>
                    <a:p>
                      <a:endParaRPr lang="en-AU" sz="900" dirty="0">
                        <a:latin typeface="Century Gothic" panose="020B0502020202020204" pitchFamily="34" charset="0"/>
                      </a:endParaRPr>
                    </a:p>
                  </a:txBody>
                  <a:tcPr marL="74295" marR="74295" marT="37148" marB="37148">
                    <a:solidFill>
                      <a:schemeClr val="accent2"/>
                    </a:solidFill>
                  </a:tcPr>
                </a:tc>
                <a:extLst>
                  <a:ext uri="{0D108BD9-81ED-4DB2-BD59-A6C34878D82A}">
                    <a16:rowId xmlns:a16="http://schemas.microsoft.com/office/drawing/2014/main" val="147316484"/>
                  </a:ext>
                </a:extLst>
              </a:tr>
              <a:tr h="2098748">
                <a:tc>
                  <a:txBody>
                    <a:bodyPr/>
                    <a:lstStyle/>
                    <a:p>
                      <a:pPr marL="0" indent="0">
                        <a:buFont typeface="+mj-lt"/>
                        <a:buNone/>
                      </a:pPr>
                      <a:r>
                        <a:rPr lang="en-AU" sz="900" b="1" dirty="0">
                          <a:latin typeface="Century Gothic" panose="020B0502020202020204" pitchFamily="34" charset="0"/>
                        </a:rPr>
                        <a:t>Learning intention:</a:t>
                      </a:r>
                      <a:r>
                        <a:rPr lang="en-AU" sz="900" b="0" dirty="0">
                          <a:latin typeface="Century Gothic" panose="020B0502020202020204" pitchFamily="34" charset="0"/>
                        </a:rPr>
                        <a:t> </a:t>
                      </a:r>
                      <a:r>
                        <a:rPr lang="en-AU" sz="900" dirty="0">
                          <a:latin typeface="Century Gothic" panose="020B0502020202020204" pitchFamily="34" charset="0"/>
                        </a:rPr>
                        <a:t>Students in Group I &amp; J will write a text with two or more elements, each element consisting of multiple sentences including at least one complex sentence.</a:t>
                      </a:r>
                    </a:p>
                    <a:p>
                      <a:pPr marL="0" indent="0">
                        <a:buFont typeface="+mj-lt"/>
                        <a:buNone/>
                      </a:pPr>
                      <a:endParaRPr lang="en-AU" sz="90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AU" sz="900" b="1" dirty="0">
                          <a:latin typeface="Century Gothic" panose="020B0502020202020204" pitchFamily="34" charset="0"/>
                        </a:rPr>
                        <a:t>Success criteria: All</a:t>
                      </a:r>
                      <a:r>
                        <a:rPr lang="en-AU" sz="900" b="0" dirty="0">
                          <a:latin typeface="Century Gothic" panose="020B0502020202020204" pitchFamily="34" charset="0"/>
                        </a:rPr>
                        <a:t> </a:t>
                      </a:r>
                      <a:r>
                        <a:rPr lang="en-AU" sz="900" dirty="0">
                          <a:latin typeface="Century Gothic" panose="020B0502020202020204" pitchFamily="34" charset="0"/>
                        </a:rPr>
                        <a:t>Students will write a text with two or more elements, each element consisting of multiple sentences </a:t>
                      </a:r>
                      <a:r>
                        <a:rPr lang="en-AU" sz="900" b="1" dirty="0">
                          <a:latin typeface="Century Gothic" panose="020B0502020202020204" pitchFamily="34" charset="0"/>
                        </a:rPr>
                        <a:t>Most</a:t>
                      </a:r>
                      <a:r>
                        <a:rPr lang="en-AU" sz="900" dirty="0">
                          <a:latin typeface="Century Gothic" panose="020B0502020202020204" pitchFamily="34" charset="0"/>
                        </a:rPr>
                        <a:t> Students will write a text with two or more elements, each element consisting of multiple sentences including one complex sentence</a:t>
                      </a:r>
                      <a:r>
                        <a:rPr lang="en-AU" sz="900" b="0" baseline="0" dirty="0">
                          <a:latin typeface="Century Gothic" panose="020B0502020202020204" pitchFamily="34" charset="0"/>
                        </a:rPr>
                        <a:t>. </a:t>
                      </a:r>
                      <a:r>
                        <a:rPr lang="en-AU" sz="900" b="1" baseline="0" dirty="0">
                          <a:latin typeface="Century Gothic" panose="020B0502020202020204" pitchFamily="34" charset="0"/>
                        </a:rPr>
                        <a:t>Some</a:t>
                      </a:r>
                      <a:r>
                        <a:rPr lang="en-AU" sz="900" b="0" baseline="0" dirty="0">
                          <a:latin typeface="Century Gothic" panose="020B0502020202020204" pitchFamily="34" charset="0"/>
                        </a:rPr>
                        <a:t> </a:t>
                      </a:r>
                      <a:r>
                        <a:rPr lang="en-AU" sz="900" dirty="0">
                          <a:latin typeface="Century Gothic" panose="020B0502020202020204" pitchFamily="34" charset="0"/>
                        </a:rPr>
                        <a:t>Students will write a text with three or more elements, each element consisting of multiple sentences including one complex sentence</a:t>
                      </a:r>
                    </a:p>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AU" sz="900" b="1"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dirty="0">
                          <a:latin typeface="Century Gothic" panose="020B0502020202020204" pitchFamily="34" charset="0"/>
                        </a:rPr>
                        <a:t>The Grove 5:</a:t>
                      </a:r>
                      <a:r>
                        <a:rPr lang="en-US" sz="900" b="1" baseline="0" dirty="0">
                          <a:latin typeface="Century Gothic" panose="020B0502020202020204" pitchFamily="34" charset="0"/>
                        </a:rPr>
                        <a:t>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Safe hands – type on a QWERTY keyboard</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Safe feet – feet on the floor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I am responsible – look after school property</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900" b="1" baseline="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baseline="0" dirty="0">
                          <a:latin typeface="Century Gothic" panose="020B0502020202020204" pitchFamily="34" charset="0"/>
                        </a:rPr>
                        <a:t>Assessment/evidence of learning: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Writing record form</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Writing samples in English book</a:t>
                      </a:r>
                    </a:p>
                  </a:txBody>
                  <a:tcPr marL="74295" marR="74295" marT="37148" marB="37148">
                    <a:solidFill>
                      <a:schemeClr val="accent2">
                        <a:lumMod val="40000"/>
                        <a:lumOff val="60000"/>
                      </a:schemeClr>
                    </a:solidFill>
                  </a:tcPr>
                </a:tc>
                <a:tc>
                  <a:txBody>
                    <a:bodyPr/>
                    <a:lstStyle/>
                    <a:p>
                      <a:pPr marL="0" indent="0">
                        <a:buFont typeface="+mj-lt"/>
                        <a:buNone/>
                      </a:pPr>
                      <a:r>
                        <a:rPr lang="en-AU" sz="900" b="1" dirty="0">
                          <a:latin typeface="Century Gothic" panose="020B0502020202020204" pitchFamily="34" charset="0"/>
                        </a:rPr>
                        <a:t>Australian Curriculum</a:t>
                      </a:r>
                      <a:r>
                        <a:rPr lang="en-AU" sz="900" b="1" baseline="0" dirty="0">
                          <a:latin typeface="Century Gothic" panose="020B0502020202020204" pitchFamily="34" charset="0"/>
                        </a:rPr>
                        <a:t>:</a:t>
                      </a:r>
                      <a:endParaRPr lang="en-AU" sz="900" dirty="0">
                        <a:latin typeface="Century Gothic" panose="020B0502020202020204" pitchFamily="34" charset="0"/>
                      </a:endParaRPr>
                    </a:p>
                    <a:p>
                      <a:r>
                        <a:rPr lang="en-AU" sz="900" dirty="0">
                          <a:latin typeface="Century Gothic" panose="020B0502020202020204" pitchFamily="34" charset="0"/>
                        </a:rPr>
                        <a:t>English: Create short imaginative, informative and persuasive texts using growing knowledge of text structures and language features (ACELY1671)</a:t>
                      </a:r>
                    </a:p>
                    <a:p>
                      <a:pPr marL="0" indent="0">
                        <a:buFont typeface="+mj-lt"/>
                        <a:buNone/>
                      </a:pPr>
                      <a:endParaRPr lang="en-AU" sz="900" b="1" dirty="0">
                        <a:latin typeface="Century Gothic" panose="020B0502020202020204" pitchFamily="34" charset="0"/>
                      </a:endParaRPr>
                    </a:p>
                    <a:p>
                      <a:pPr marL="0" indent="0">
                        <a:buFont typeface="+mj-lt"/>
                        <a:buNone/>
                      </a:pPr>
                      <a:endParaRPr lang="en-AU" sz="900" b="1" dirty="0">
                        <a:latin typeface="Century Gothic" panose="020B0502020202020204" pitchFamily="34" charset="0"/>
                      </a:endParaRPr>
                    </a:p>
                    <a:p>
                      <a:pPr marL="0" indent="0">
                        <a:buFont typeface="+mj-lt"/>
                        <a:buNone/>
                      </a:pPr>
                      <a:endParaRPr lang="en-AU" sz="900" b="1" dirty="0">
                        <a:latin typeface="Century Gothic" panose="020B0502020202020204" pitchFamily="34" charset="0"/>
                      </a:endParaRPr>
                    </a:p>
                    <a:p>
                      <a:pPr marL="0" indent="0">
                        <a:buFont typeface="+mj-lt"/>
                        <a:buNone/>
                      </a:pPr>
                      <a:r>
                        <a:rPr lang="en-AU" sz="900" b="1" dirty="0">
                          <a:latin typeface="Century Gothic" panose="020B0502020202020204" pitchFamily="34" charset="0"/>
                        </a:rPr>
                        <a:t>General</a:t>
                      </a:r>
                      <a:r>
                        <a:rPr lang="en-AU" sz="900" b="1" baseline="0" dirty="0">
                          <a:latin typeface="Century Gothic" panose="020B0502020202020204" pitchFamily="34" charset="0"/>
                        </a:rPr>
                        <a:t> Capabilities</a:t>
                      </a:r>
                      <a:r>
                        <a:rPr lang="en-AU" sz="900" b="0" baseline="0" dirty="0">
                          <a:latin typeface="Century Gothic" panose="020B0502020202020204" pitchFamily="34" charset="0"/>
                        </a:rPr>
                        <a:t>: Literacy: Composing texts</a:t>
                      </a:r>
                    </a:p>
                    <a:p>
                      <a:pPr marL="0" indent="0">
                        <a:buFont typeface="+mj-lt"/>
                        <a:buNone/>
                      </a:pPr>
                      <a:endParaRPr lang="en-AU" sz="900" b="0" dirty="0">
                        <a:latin typeface="Century Gothic" panose="020B0502020202020204" pitchFamily="34" charset="0"/>
                      </a:endParaRPr>
                    </a:p>
                    <a:p>
                      <a:pPr marL="0" indent="0">
                        <a:buFont typeface="+mj-lt"/>
                        <a:buNone/>
                      </a:pPr>
                      <a:r>
                        <a:rPr lang="en-AU" sz="900" b="1" dirty="0">
                          <a:latin typeface="Century Gothic" panose="020B0502020202020204" pitchFamily="34" charset="0"/>
                        </a:rPr>
                        <a:t>SACE</a:t>
                      </a:r>
                      <a:r>
                        <a:rPr lang="en-AU" sz="900" b="0" dirty="0">
                          <a:latin typeface="Century Gothic" panose="020B0502020202020204" pitchFamily="34" charset="0"/>
                        </a:rPr>
                        <a:t>:</a:t>
                      </a:r>
                      <a:r>
                        <a:rPr lang="en-AU" sz="900" b="0" baseline="0" dirty="0">
                          <a:latin typeface="Century Gothic" panose="020B0502020202020204" pitchFamily="34" charset="0"/>
                        </a:rPr>
                        <a:t> ??</a:t>
                      </a:r>
                    </a:p>
                    <a:p>
                      <a:pPr marL="0" indent="0">
                        <a:buFont typeface="+mj-lt"/>
                        <a:buNone/>
                      </a:pPr>
                      <a:endParaRPr lang="en-AU" sz="900" b="0" baseline="0" dirty="0">
                        <a:latin typeface="Century Gothic" panose="020B0502020202020204" pitchFamily="34" charset="0"/>
                      </a:endParaRPr>
                    </a:p>
                    <a:p>
                      <a:pPr marL="0" indent="0">
                        <a:buFont typeface="+mj-lt"/>
                        <a:buNone/>
                      </a:pPr>
                      <a:endParaRPr lang="en-US" sz="900" b="0" dirty="0">
                        <a:latin typeface="Century Gothic" panose="020B0502020202020204" pitchFamily="34" charset="0"/>
                      </a:endParaRPr>
                    </a:p>
                    <a:p>
                      <a:pPr marL="0" indent="0">
                        <a:buFont typeface="+mj-lt"/>
                        <a:buNone/>
                      </a:pPr>
                      <a:endParaRPr lang="en-AU" sz="900" b="0" dirty="0">
                        <a:latin typeface="Century Gothic" panose="020B0502020202020204" pitchFamily="34" charset="0"/>
                      </a:endParaRPr>
                    </a:p>
                  </a:txBody>
                  <a:tcPr marL="74295" marR="74295" marT="37148" marB="37148">
                    <a:solidFill>
                      <a:schemeClr val="accent2">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dirty="0">
                          <a:latin typeface="Century Gothic" panose="020B0502020202020204" pitchFamily="34" charset="0"/>
                        </a:rPr>
                        <a:t>Proloquo2go</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dirty="0">
                          <a:latin typeface="Century Gothic" panose="020B0502020202020204" pitchFamily="34" charset="0"/>
                        </a:rPr>
                        <a:t>Core words:</a:t>
                      </a:r>
                      <a:r>
                        <a:rPr lang="en-US" sz="900" b="1" baseline="0" dirty="0">
                          <a:latin typeface="Century Gothic" panose="020B0502020202020204" pitchFamily="34" charset="0"/>
                        </a:rPr>
                        <a:t> </a:t>
                      </a:r>
                      <a:r>
                        <a:rPr lang="en-US" sz="900" b="0" baseline="0" dirty="0">
                          <a:latin typeface="Century Gothic" panose="020B0502020202020204" pitchFamily="34" charset="0"/>
                        </a:rPr>
                        <a:t>Words appropriate to the interaction including little words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900" b="0" baseline="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baseline="0" dirty="0">
                          <a:latin typeface="Century Gothic" panose="020B0502020202020204" pitchFamily="34" charset="0"/>
                        </a:rPr>
                        <a:t>Fringe words: </a:t>
                      </a:r>
                      <a:r>
                        <a:rPr lang="en-US" sz="900" b="0" baseline="0" dirty="0">
                          <a:latin typeface="Century Gothic" panose="020B0502020202020204" pitchFamily="34" charset="0"/>
                        </a:rPr>
                        <a:t>Words appropriate to the topic and interaction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900" b="0" baseline="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 </a:t>
                      </a:r>
                      <a:endParaRPr lang="en-US" sz="900" b="1" baseline="0" dirty="0">
                        <a:latin typeface="Century Gothic" panose="020B0502020202020204" pitchFamily="34" charset="0"/>
                      </a:endParaRPr>
                    </a:p>
                  </a:txBody>
                  <a:tcPr marL="74295" marR="74295" marT="37148" marB="37148">
                    <a:solidFill>
                      <a:schemeClr val="accent2">
                        <a:lumMod val="40000"/>
                        <a:lumOff val="60000"/>
                      </a:schemeClr>
                    </a:solidFill>
                  </a:tcPr>
                </a:tc>
                <a:extLst>
                  <a:ext uri="{0D108BD9-81ED-4DB2-BD59-A6C34878D82A}">
                    <a16:rowId xmlns:a16="http://schemas.microsoft.com/office/drawing/2014/main" val="2050458863"/>
                  </a:ext>
                </a:extLst>
              </a:tr>
              <a:tr h="2662238">
                <a:tc>
                  <a:txBody>
                    <a:bodyPr/>
                    <a:lstStyle/>
                    <a:p>
                      <a:pPr marL="0" indent="0">
                        <a:buFont typeface="+mj-lt"/>
                        <a:buNone/>
                      </a:pPr>
                      <a:r>
                        <a:rPr lang="en-AU" sz="900" b="1" dirty="0">
                          <a:latin typeface="Century Gothic" panose="020B0502020202020204" pitchFamily="34" charset="0"/>
                        </a:rPr>
                        <a:t>Lesson Sequence: </a:t>
                      </a: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AU" sz="900" b="1" dirty="0">
                          <a:latin typeface="Century Gothic" panose="020B0502020202020204" pitchFamily="34" charset="0"/>
                        </a:rPr>
                        <a:t>Lesson Intro</a:t>
                      </a:r>
                      <a:r>
                        <a:rPr lang="en-AU" sz="900" b="0" dirty="0">
                          <a:latin typeface="Century Gothic" panose="020B0502020202020204" pitchFamily="34" charset="0"/>
                        </a:rPr>
                        <a:t>: Teacher will do a mini-lesson modelling </a:t>
                      </a:r>
                      <a:r>
                        <a:rPr lang="en-AU" sz="900" dirty="0">
                          <a:latin typeface="Century Gothic" panose="020B0502020202020204" pitchFamily="34" charset="0"/>
                        </a:rPr>
                        <a:t>writing a text with two or more elements, each element consisting of multiple sentences including at least one complex sentence</a:t>
                      </a:r>
                      <a:r>
                        <a:rPr lang="en-AU" sz="900" b="0" dirty="0">
                          <a:latin typeface="Century Gothic" panose="020B0502020202020204" pitchFamily="34" charset="0"/>
                        </a:rPr>
                        <a:t>.  Teacher may “talk aloud” to model generating language and may model sounding out words and using word wall.  Student will select a topic from a choice of three or more photos/images.</a:t>
                      </a:r>
                      <a:endParaRPr lang="en-AU" sz="900" b="0" baseline="0" dirty="0">
                        <a:latin typeface="Century Gothic" panose="020B0502020202020204" pitchFamily="34" charset="0"/>
                      </a:endParaRPr>
                    </a:p>
                    <a:p>
                      <a:pPr marL="0" indent="0">
                        <a:buFont typeface="+mj-lt"/>
                        <a:buNone/>
                      </a:pPr>
                      <a:endParaRPr lang="en-AU" sz="900" b="0" baseline="0" dirty="0">
                        <a:latin typeface="Century Gothic" panose="020B0502020202020204" pitchFamily="34" charset="0"/>
                      </a:endParaRPr>
                    </a:p>
                    <a:p>
                      <a:pPr marL="0" indent="0">
                        <a:buFont typeface="+mj-lt"/>
                        <a:buNone/>
                      </a:pPr>
                      <a:r>
                        <a:rPr lang="en-AU" sz="900" b="1" baseline="0" dirty="0">
                          <a:latin typeface="Century Gothic" panose="020B0502020202020204" pitchFamily="34" charset="0"/>
                        </a:rPr>
                        <a:t>Writing guidelines: </a:t>
                      </a:r>
                      <a:endParaRPr lang="en-AU" sz="900" b="0" baseline="0" dirty="0">
                        <a:latin typeface="Century Gothic" panose="020B0502020202020204" pitchFamily="34" charset="0"/>
                      </a:endParaRPr>
                    </a:p>
                    <a:p>
                      <a:r>
                        <a:rPr lang="en-AU" sz="900" b="0" i="0" u="none" strike="noStrike" kern="1200" dirty="0">
                          <a:solidFill>
                            <a:schemeClr val="dk1"/>
                          </a:solidFill>
                          <a:effectLst/>
                          <a:latin typeface="Century Gothic" panose="020B0502020202020204" pitchFamily="34" charset="0"/>
                          <a:ea typeface="+mn-ea"/>
                          <a:cs typeface="+mn-cs"/>
                        </a:rPr>
                        <a:t>1. Ask the student(s) to write a text with two or more elements, each element consisting of three or more sentences.  They should be using a keyboard most or all of the time, with handwriting optional depending on their motor skills. </a:t>
                      </a:r>
                    </a:p>
                    <a:p>
                      <a:r>
                        <a:rPr lang="en-AU" sz="900" b="0" i="0" u="none" strike="noStrike" kern="1200" dirty="0">
                          <a:solidFill>
                            <a:schemeClr val="dk1"/>
                          </a:solidFill>
                          <a:effectLst/>
                          <a:latin typeface="Century Gothic" panose="020B0502020202020204" pitchFamily="34" charset="0"/>
                          <a:ea typeface="+mn-ea"/>
                          <a:cs typeface="+mn-cs"/>
                        </a:rPr>
                        <a:t>2. As students are writing, move around and conference with them. If students struggle with ideas and language, move to them first and use AAC to support them.  If students do not know how to spell a word, encourage them to write down every sound they can hear or use the word wall.  Do not correct spelling, etc while they are writing.</a:t>
                      </a:r>
                      <a:endParaRPr lang="en-AU" sz="900" kern="1200" dirty="0">
                        <a:solidFill>
                          <a:schemeClr val="dk1"/>
                        </a:solidFill>
                        <a:effectLst/>
                        <a:latin typeface="Century Gothic" panose="020B0502020202020204" pitchFamily="34" charset="0"/>
                        <a:ea typeface="+mn-ea"/>
                        <a:cs typeface="+mn-cs"/>
                      </a:endParaRPr>
                    </a:p>
                    <a:p>
                      <a:pPr marL="0" indent="0">
                        <a:buFont typeface="+mj-lt"/>
                        <a:buNone/>
                      </a:pPr>
                      <a:endParaRPr lang="en-AU" sz="900" b="0" baseline="0" dirty="0">
                        <a:latin typeface="Century Gothic" panose="020B0502020202020204" pitchFamily="34" charset="0"/>
                      </a:endParaRPr>
                    </a:p>
                    <a:p>
                      <a:pPr marL="0" indent="0">
                        <a:buFont typeface="+mj-lt"/>
                        <a:buNone/>
                      </a:pPr>
                      <a:r>
                        <a:rPr lang="en-AU" sz="900" b="1" baseline="0" dirty="0">
                          <a:latin typeface="Century Gothic" panose="020B0502020202020204" pitchFamily="34" charset="0"/>
                        </a:rPr>
                        <a:t>Review</a:t>
                      </a:r>
                      <a:r>
                        <a:rPr lang="en-AU" sz="900" b="0" baseline="0" dirty="0">
                          <a:latin typeface="Century Gothic" panose="020B0502020202020204" pitchFamily="34" charset="0"/>
                        </a:rPr>
                        <a:t>: </a:t>
                      </a:r>
                      <a:r>
                        <a:rPr lang="en-AU" sz="900" b="0" i="0" u="none" strike="noStrike" kern="1200" dirty="0">
                          <a:solidFill>
                            <a:schemeClr val="dk1"/>
                          </a:solidFill>
                          <a:effectLst/>
                          <a:latin typeface="Century Gothic" panose="020B0502020202020204" pitchFamily="34" charset="0"/>
                          <a:ea typeface="+mn-ea"/>
                          <a:cs typeface="+mn-cs"/>
                        </a:rPr>
                        <a:t>Follow with a short conference about their writing, providing lots of positive feedback, particularly around the area focused on in the mini lesson.</a:t>
                      </a:r>
                      <a:r>
                        <a:rPr lang="en-AU" sz="900" b="0" i="0" u="none" strike="noStrike" kern="1200" dirty="0">
                          <a:solidFill>
                            <a:schemeClr val="dk1"/>
                          </a:solidFill>
                          <a:effectLst/>
                          <a:latin typeface="+mn-lt"/>
                          <a:ea typeface="+mn-ea"/>
                          <a:cs typeface="+mn-cs"/>
                        </a:rPr>
                        <a:t>  </a:t>
                      </a:r>
                    </a:p>
                    <a:p>
                      <a:pPr marL="0" indent="0">
                        <a:buFont typeface="+mj-lt"/>
                        <a:buNone/>
                      </a:pPr>
                      <a:endParaRPr lang="en-AU" sz="900" b="0" i="0" u="none" strike="noStrike" kern="1200" dirty="0">
                        <a:solidFill>
                          <a:schemeClr val="dk1"/>
                        </a:solidFill>
                        <a:effectLst/>
                        <a:latin typeface="+mn-lt"/>
                        <a:ea typeface="+mn-ea"/>
                        <a:cs typeface="+mn-cs"/>
                      </a:endParaRPr>
                    </a:p>
                    <a:p>
                      <a:pPr marL="0" indent="0">
                        <a:buFont typeface="+mj-lt"/>
                        <a:buNone/>
                      </a:pPr>
                      <a:endParaRPr lang="en-AU" sz="900" b="0" i="0" u="none" strike="noStrike" kern="1200" dirty="0">
                        <a:solidFill>
                          <a:schemeClr val="dk1"/>
                        </a:solidFill>
                        <a:effectLst/>
                        <a:latin typeface="+mn-lt"/>
                        <a:ea typeface="+mn-ea"/>
                        <a:cs typeface="+mn-cs"/>
                      </a:endParaRPr>
                    </a:p>
                  </a:txBody>
                  <a:tcPr marL="74295" marR="74295" marT="37148" marB="37148">
                    <a:solidFill>
                      <a:schemeClr val="accent2">
                        <a:lumMod val="20000"/>
                        <a:lumOff val="80000"/>
                      </a:schemeClr>
                    </a:solidFill>
                  </a:tcPr>
                </a:tc>
                <a:tc>
                  <a:txBody>
                    <a:bodyPr/>
                    <a:lstStyle/>
                    <a:p>
                      <a:pPr marL="0" indent="0">
                        <a:buFont typeface="Arial" panose="020B0604020202020204" pitchFamily="34" charset="0"/>
                        <a:buNone/>
                      </a:pPr>
                      <a:r>
                        <a:rPr lang="en-AU" sz="900" b="1" dirty="0">
                          <a:latin typeface="Century Gothic" panose="020B0502020202020204" pitchFamily="34" charset="0"/>
                        </a:rPr>
                        <a:t>Resources</a:t>
                      </a:r>
                      <a:endParaRPr lang="en-AU" sz="900" dirty="0">
                        <a:latin typeface="Century Gothic" panose="020B0502020202020204" pitchFamily="34" charset="0"/>
                      </a:endParaRPr>
                    </a:p>
                    <a:p>
                      <a:pPr marL="0" indent="0">
                        <a:buFont typeface="Arial" panose="020B0604020202020204" pitchFamily="34" charset="0"/>
                        <a:buNone/>
                      </a:pPr>
                      <a:r>
                        <a:rPr lang="en-AU" sz="900" dirty="0">
                          <a:latin typeface="Century Gothic" panose="020B0502020202020204" pitchFamily="34" charset="0"/>
                        </a:rPr>
                        <a:t>Writing tool –QWERTY keyboard, pen</a:t>
                      </a:r>
                    </a:p>
                    <a:p>
                      <a:pPr marL="0" indent="0">
                        <a:buFont typeface="Arial" panose="020B0604020202020204" pitchFamily="34" charset="0"/>
                        <a:buNone/>
                      </a:pPr>
                      <a:r>
                        <a:rPr lang="en-AU" sz="900" dirty="0">
                          <a:latin typeface="Century Gothic" panose="020B0502020202020204" pitchFamily="34" charset="0"/>
                        </a:rPr>
                        <a:t>Writing record forms</a:t>
                      </a:r>
                    </a:p>
                    <a:p>
                      <a:pPr marL="0" indent="0">
                        <a:buFont typeface="Arial" panose="020B0604020202020204" pitchFamily="34" charset="0"/>
                        <a:buNone/>
                      </a:pPr>
                      <a:r>
                        <a:rPr lang="en-AU" sz="900" dirty="0">
                          <a:latin typeface="Century Gothic" panose="020B0502020202020204" pitchFamily="34" charset="0"/>
                        </a:rPr>
                        <a:t>English book</a:t>
                      </a:r>
                    </a:p>
                    <a:p>
                      <a:pPr marL="0" indent="0">
                        <a:buFont typeface="Arial" panose="020B0604020202020204" pitchFamily="34" charset="0"/>
                        <a:buNone/>
                      </a:pPr>
                      <a:r>
                        <a:rPr lang="en-AU" sz="900" dirty="0">
                          <a:latin typeface="Century Gothic" panose="020B0502020202020204" pitchFamily="34" charset="0"/>
                        </a:rPr>
                        <a:t>Three or more photos/images for topic selection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AU" sz="900" dirty="0">
                          <a:latin typeface="Century Gothic" panose="020B0502020202020204" pitchFamily="34" charset="0"/>
                        </a:rPr>
                        <a:t>Pen/pencil to transcribe student writing if needed</a:t>
                      </a:r>
                    </a:p>
                    <a:p>
                      <a:pPr marL="0" indent="0">
                        <a:buFont typeface="Arial" panose="020B0604020202020204" pitchFamily="34" charset="0"/>
                        <a:buNone/>
                      </a:pPr>
                      <a:r>
                        <a:rPr lang="en-AU" sz="900" dirty="0">
                          <a:latin typeface="Century Gothic" panose="020B0502020202020204" pitchFamily="34" charset="0"/>
                        </a:rPr>
                        <a:t>Glue stick to add image and record form to English book</a:t>
                      </a:r>
                    </a:p>
                  </a:txBody>
                  <a:tcPr marL="74295" marR="74295" marT="37148" marB="37148">
                    <a:solidFill>
                      <a:schemeClr val="accent2">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baseline="0" dirty="0">
                          <a:latin typeface="Century Gothic" panose="020B0502020202020204" pitchFamily="34" charset="0"/>
                        </a:rPr>
                        <a:t>PODD</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900" b="1" dirty="0">
                        <a:latin typeface="Century Gothic" panose="020B0502020202020204" pitchFamily="34" charset="0"/>
                      </a:endParaRPr>
                    </a:p>
                    <a:p>
                      <a:pPr marL="0" indent="0">
                        <a:buFont typeface="Arial" panose="020B0604020202020204" pitchFamily="34" charset="0"/>
                        <a:buNone/>
                      </a:pPr>
                      <a:r>
                        <a:rPr lang="en-AU" sz="900" b="1" dirty="0">
                          <a:latin typeface="Century Gothic" panose="020B0502020202020204" pitchFamily="34" charset="0"/>
                        </a:rPr>
                        <a:t>Two Page Opening PODD</a:t>
                      </a:r>
                      <a:r>
                        <a:rPr lang="en-AU" sz="900" b="1" dirty="0">
                          <a:latin typeface="Century Gothic" panose="020B0502020202020204" pitchFamily="34" charset="0"/>
                          <a:sym typeface="Wingdings" pitchFamily="2" charset="2"/>
                        </a:rPr>
                        <a:t>:</a:t>
                      </a:r>
                    </a:p>
                    <a:p>
                      <a:pPr marL="0" indent="0">
                        <a:buFont typeface="Arial" panose="020B0604020202020204" pitchFamily="34" charset="0"/>
                        <a:buNone/>
                      </a:pPr>
                      <a:r>
                        <a:rPr lang="en-AU" sz="900" b="0" baseline="0" dirty="0">
                          <a:latin typeface="Century Gothic" panose="020B0502020202020204" pitchFamily="34" charset="0"/>
                        </a:rPr>
                        <a:t>Students at this level should be using or getting access to a Two Page Opening PODD book to enable modelling and generation of little words.  Alternatively, they should be using the 60 cell arrangement in a PODD app.</a:t>
                      </a:r>
                    </a:p>
                    <a:p>
                      <a:pPr marL="0" indent="0">
                        <a:buFont typeface="Arial" panose="020B0604020202020204" pitchFamily="34" charset="0"/>
                        <a:buNone/>
                      </a:pPr>
                      <a:endParaRPr lang="en-AU" sz="900" b="0" baseline="0" dirty="0">
                        <a:latin typeface="Century Gothic" panose="020B0502020202020204" pitchFamily="34" charset="0"/>
                      </a:endParaRPr>
                    </a:p>
                  </a:txBody>
                  <a:tcPr marL="74295" marR="74295" marT="37148" marB="37148">
                    <a:solidFill>
                      <a:schemeClr val="accent2">
                        <a:lumMod val="20000"/>
                        <a:lumOff val="80000"/>
                      </a:schemeClr>
                    </a:solidFill>
                  </a:tcPr>
                </a:tc>
                <a:extLst>
                  <a:ext uri="{0D108BD9-81ED-4DB2-BD59-A6C34878D82A}">
                    <a16:rowId xmlns:a16="http://schemas.microsoft.com/office/drawing/2014/main" val="3070397823"/>
                  </a:ext>
                </a:extLst>
              </a:tr>
            </a:tbl>
          </a:graphicData>
        </a:graphic>
      </p:graphicFrame>
      <p:pic>
        <p:nvPicPr>
          <p:cNvPr id="7" name="Picture 6" descr="Graphical user interface, text, application, email&#10;&#10;Description automatically generated">
            <a:extLst>
              <a:ext uri="{FF2B5EF4-FFF2-40B4-BE49-F238E27FC236}">
                <a16:creationId xmlns:a16="http://schemas.microsoft.com/office/drawing/2014/main" id="{CF7830AC-FA93-1338-97B8-394705622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78828" y="5581895"/>
            <a:ext cx="2188029" cy="700393"/>
          </a:xfrm>
          <a:prstGeom prst="rect">
            <a:avLst/>
          </a:prstGeom>
        </p:spPr>
      </p:pic>
      <p:pic>
        <p:nvPicPr>
          <p:cNvPr id="5" name="Picture 4" descr="A picture containing text, electronics, keyboard&#10;&#10;Description automatically generated">
            <a:extLst>
              <a:ext uri="{FF2B5EF4-FFF2-40B4-BE49-F238E27FC236}">
                <a16:creationId xmlns:a16="http://schemas.microsoft.com/office/drawing/2014/main" id="{6905BE69-49C5-A5C2-1203-B02DF33B43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99848" y="4693739"/>
            <a:ext cx="1331529" cy="711504"/>
          </a:xfrm>
          <a:prstGeom prst="rect">
            <a:avLst/>
          </a:prstGeom>
        </p:spPr>
      </p:pic>
    </p:spTree>
    <p:extLst>
      <p:ext uri="{BB962C8B-B14F-4D97-AF65-F5344CB8AC3E}">
        <p14:creationId xmlns:p14="http://schemas.microsoft.com/office/powerpoint/2010/main" val="2995656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FEEFF921-7BEF-497E-AAA4-0B1A5194F5A9}"/>
              </a:ext>
            </a:extLst>
          </p:cNvPr>
          <p:cNvGraphicFramePr>
            <a:graphicFrameLocks noGrp="1"/>
          </p:cNvGraphicFramePr>
          <p:nvPr>
            <p:extLst>
              <p:ext uri="{D42A27DB-BD31-4B8C-83A1-F6EECF244321}">
                <p14:modId xmlns:p14="http://schemas.microsoft.com/office/powerpoint/2010/main" val="4069545424"/>
              </p:ext>
            </p:extLst>
          </p:nvPr>
        </p:nvGraphicFramePr>
        <p:xfrm>
          <a:off x="357171" y="34422"/>
          <a:ext cx="8770500" cy="6456048"/>
        </p:xfrm>
        <a:graphic>
          <a:graphicData uri="http://schemas.openxmlformats.org/drawingml/2006/table">
            <a:tbl>
              <a:tblPr firstRow="1" bandRow="1">
                <a:tableStyleId>{5C22544A-7EE6-4342-B048-85BDC9FD1C3A}</a:tableStyleId>
              </a:tblPr>
              <a:tblGrid>
                <a:gridCol w="4374123">
                  <a:extLst>
                    <a:ext uri="{9D8B030D-6E8A-4147-A177-3AD203B41FA5}">
                      <a16:colId xmlns:a16="http://schemas.microsoft.com/office/drawing/2014/main" val="3758051743"/>
                    </a:ext>
                  </a:extLst>
                </a:gridCol>
                <a:gridCol w="2395577">
                  <a:extLst>
                    <a:ext uri="{9D8B030D-6E8A-4147-A177-3AD203B41FA5}">
                      <a16:colId xmlns:a16="http://schemas.microsoft.com/office/drawing/2014/main" val="3941505335"/>
                    </a:ext>
                  </a:extLst>
                </a:gridCol>
                <a:gridCol w="2000800">
                  <a:extLst>
                    <a:ext uri="{9D8B030D-6E8A-4147-A177-3AD203B41FA5}">
                      <a16:colId xmlns:a16="http://schemas.microsoft.com/office/drawing/2014/main" val="2592744418"/>
                    </a:ext>
                  </a:extLst>
                </a:gridCol>
              </a:tblGrid>
              <a:tr h="346710">
                <a:tc>
                  <a:txBody>
                    <a:bodyPr/>
                    <a:lstStyle/>
                    <a:p>
                      <a:r>
                        <a:rPr lang="en-US" sz="1100" dirty="0">
                          <a:solidFill>
                            <a:schemeClr val="lt1"/>
                          </a:solidFill>
                          <a:latin typeface="Century Gothic" panose="020B0502020202020204" pitchFamily="34" charset="0"/>
                        </a:rPr>
                        <a:t>Lesson:</a:t>
                      </a:r>
                      <a:r>
                        <a:rPr lang="en-US" sz="1100" baseline="0" dirty="0">
                          <a:solidFill>
                            <a:schemeClr val="lt1"/>
                          </a:solidFill>
                          <a:latin typeface="Century Gothic" panose="020B0502020202020204" pitchFamily="34" charset="0"/>
                        </a:rPr>
                        <a:t> </a:t>
                      </a:r>
                      <a:r>
                        <a:rPr lang="en-US" sz="1100" baseline="0" dirty="0">
                          <a:solidFill>
                            <a:schemeClr val="bg1"/>
                          </a:solidFill>
                          <a:latin typeface="Century Gothic" panose="020B0502020202020204" pitchFamily="34" charset="0"/>
                        </a:rPr>
                        <a:t>Writing from Me– Group I &amp; J. Day: Thursday</a:t>
                      </a:r>
                    </a:p>
                    <a:p>
                      <a:r>
                        <a:rPr lang="en-US" sz="1100" baseline="0" dirty="0">
                          <a:solidFill>
                            <a:schemeClr val="bg1"/>
                          </a:solidFill>
                          <a:latin typeface="Century Gothic" panose="020B0502020202020204" pitchFamily="34" charset="0"/>
                        </a:rPr>
                        <a:t>Students: </a:t>
                      </a:r>
                      <a:endParaRPr lang="en-AU" sz="1100" dirty="0">
                        <a:solidFill>
                          <a:schemeClr val="bg1"/>
                        </a:solidFill>
                        <a:latin typeface="Century Gothic" panose="020B0502020202020204" pitchFamily="34" charset="0"/>
                      </a:endParaRPr>
                    </a:p>
                  </a:txBody>
                  <a:tcPr marL="74295" marR="74295" marT="37148" marB="37148">
                    <a:solidFill>
                      <a:schemeClr val="accent2"/>
                    </a:solidFill>
                  </a:tcPr>
                </a:tc>
                <a:tc>
                  <a:txBody>
                    <a:bodyPr/>
                    <a:lstStyle/>
                    <a:p>
                      <a:r>
                        <a:rPr lang="en-US" sz="1100" dirty="0">
                          <a:latin typeface="Century Gothic" panose="020B0502020202020204" pitchFamily="34" charset="0"/>
                        </a:rPr>
                        <a:t>Curriculum links and resources </a:t>
                      </a:r>
                      <a:endParaRPr lang="en-AU" sz="1100" dirty="0">
                        <a:latin typeface="Century Gothic" panose="020B0502020202020204" pitchFamily="34" charset="0"/>
                      </a:endParaRPr>
                    </a:p>
                  </a:txBody>
                  <a:tcPr marL="74295" marR="74295" marT="37148" marB="37148">
                    <a:solidFill>
                      <a:schemeClr val="accent2"/>
                    </a:solidFill>
                  </a:tcPr>
                </a:tc>
                <a:tc>
                  <a:txBody>
                    <a:bodyPr/>
                    <a:lstStyle/>
                    <a:p>
                      <a:pPr algn="ctr"/>
                      <a:r>
                        <a:rPr lang="en-AU" sz="900" baseline="0" dirty="0">
                          <a:latin typeface="Century Gothic" panose="020B0502020202020204" pitchFamily="34" charset="0"/>
                        </a:rPr>
                        <a:t>AAC pathways</a:t>
                      </a:r>
                    </a:p>
                    <a:p>
                      <a:endParaRPr lang="en-AU" sz="900" dirty="0">
                        <a:latin typeface="Century Gothic" panose="020B0502020202020204" pitchFamily="34" charset="0"/>
                      </a:endParaRPr>
                    </a:p>
                  </a:txBody>
                  <a:tcPr marL="74295" marR="74295" marT="37148" marB="37148">
                    <a:solidFill>
                      <a:schemeClr val="accent2"/>
                    </a:solidFill>
                  </a:tcPr>
                </a:tc>
                <a:extLst>
                  <a:ext uri="{0D108BD9-81ED-4DB2-BD59-A6C34878D82A}">
                    <a16:rowId xmlns:a16="http://schemas.microsoft.com/office/drawing/2014/main" val="147316484"/>
                  </a:ext>
                </a:extLst>
              </a:tr>
              <a:tr h="2098748">
                <a:tc>
                  <a:txBody>
                    <a:bodyPr/>
                    <a:lstStyle/>
                    <a:p>
                      <a:pPr marL="0" indent="0">
                        <a:buFont typeface="+mj-lt"/>
                        <a:buNone/>
                      </a:pPr>
                      <a:r>
                        <a:rPr lang="en-AU" sz="900" b="1" dirty="0">
                          <a:latin typeface="Century Gothic" panose="020B0502020202020204" pitchFamily="34" charset="0"/>
                        </a:rPr>
                        <a:t>Learning intention:</a:t>
                      </a:r>
                      <a:r>
                        <a:rPr lang="en-AU" sz="900" b="0" dirty="0">
                          <a:latin typeface="Century Gothic" panose="020B0502020202020204" pitchFamily="34" charset="0"/>
                        </a:rPr>
                        <a:t> </a:t>
                      </a:r>
                      <a:r>
                        <a:rPr lang="en-AU" sz="900" dirty="0">
                          <a:latin typeface="Century Gothic" panose="020B0502020202020204" pitchFamily="34" charset="0"/>
                        </a:rPr>
                        <a:t>Students in Group I &amp; J will write a text with two or more elements, each element consisting of multiple sentences including at least one complex sentence.</a:t>
                      </a:r>
                    </a:p>
                    <a:p>
                      <a:pPr marL="0" indent="0">
                        <a:buFont typeface="+mj-lt"/>
                        <a:buNone/>
                      </a:pPr>
                      <a:endParaRPr lang="en-AU" sz="90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AU" sz="900" b="1" dirty="0">
                          <a:latin typeface="Century Gothic" panose="020B0502020202020204" pitchFamily="34" charset="0"/>
                        </a:rPr>
                        <a:t>Success criteria: All</a:t>
                      </a:r>
                      <a:r>
                        <a:rPr lang="en-AU" sz="900" b="0" dirty="0">
                          <a:latin typeface="Century Gothic" panose="020B0502020202020204" pitchFamily="34" charset="0"/>
                        </a:rPr>
                        <a:t> </a:t>
                      </a:r>
                      <a:r>
                        <a:rPr lang="en-AU" sz="900" dirty="0">
                          <a:latin typeface="Century Gothic" panose="020B0502020202020204" pitchFamily="34" charset="0"/>
                        </a:rPr>
                        <a:t>Students will write a text with two or more elements, each element consisting of multiple sentences </a:t>
                      </a:r>
                      <a:r>
                        <a:rPr lang="en-AU" sz="900" b="1" dirty="0">
                          <a:latin typeface="Century Gothic" panose="020B0502020202020204" pitchFamily="34" charset="0"/>
                        </a:rPr>
                        <a:t>Most</a:t>
                      </a:r>
                      <a:r>
                        <a:rPr lang="en-AU" sz="900" dirty="0">
                          <a:latin typeface="Century Gothic" panose="020B0502020202020204" pitchFamily="34" charset="0"/>
                        </a:rPr>
                        <a:t> Students will write a text with two or more elements, each element consisting of multiple sentences including one complex sentence</a:t>
                      </a:r>
                      <a:r>
                        <a:rPr lang="en-AU" sz="900" b="0" baseline="0" dirty="0">
                          <a:latin typeface="Century Gothic" panose="020B0502020202020204" pitchFamily="34" charset="0"/>
                        </a:rPr>
                        <a:t>. </a:t>
                      </a:r>
                      <a:r>
                        <a:rPr lang="en-AU" sz="900" b="1" baseline="0" dirty="0">
                          <a:latin typeface="Century Gothic" panose="020B0502020202020204" pitchFamily="34" charset="0"/>
                        </a:rPr>
                        <a:t>Some</a:t>
                      </a:r>
                      <a:r>
                        <a:rPr lang="en-AU" sz="900" b="0" baseline="0" dirty="0">
                          <a:latin typeface="Century Gothic" panose="020B0502020202020204" pitchFamily="34" charset="0"/>
                        </a:rPr>
                        <a:t> </a:t>
                      </a:r>
                      <a:r>
                        <a:rPr lang="en-AU" sz="900" dirty="0">
                          <a:latin typeface="Century Gothic" panose="020B0502020202020204" pitchFamily="34" charset="0"/>
                        </a:rPr>
                        <a:t>Students will write a text with three or more elements, each element consisting of multiple sentences including one complex sentence</a:t>
                      </a:r>
                    </a:p>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AU" sz="900" b="1"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dirty="0">
                          <a:latin typeface="Century Gothic" panose="020B0502020202020204" pitchFamily="34" charset="0"/>
                        </a:rPr>
                        <a:t>The Grove 5:</a:t>
                      </a:r>
                      <a:r>
                        <a:rPr lang="en-US" sz="900" b="1" baseline="0" dirty="0">
                          <a:latin typeface="Century Gothic" panose="020B0502020202020204" pitchFamily="34" charset="0"/>
                        </a:rPr>
                        <a:t>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Safe hands – type on a QWERTY keyboard</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Safe feet – feet on the floor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I am responsible – look after school property</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900" b="1" baseline="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baseline="0" dirty="0">
                          <a:latin typeface="Century Gothic" panose="020B0502020202020204" pitchFamily="34" charset="0"/>
                        </a:rPr>
                        <a:t>Assessment/evidence of learning: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Writing record form</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Writing samples in English book</a:t>
                      </a:r>
                    </a:p>
                  </a:txBody>
                  <a:tcPr marL="74295" marR="74295" marT="37148" marB="37148">
                    <a:solidFill>
                      <a:schemeClr val="accent2">
                        <a:lumMod val="40000"/>
                        <a:lumOff val="60000"/>
                      </a:schemeClr>
                    </a:solidFill>
                  </a:tcPr>
                </a:tc>
                <a:tc>
                  <a:txBody>
                    <a:bodyPr/>
                    <a:lstStyle/>
                    <a:p>
                      <a:pPr marL="0" indent="0">
                        <a:buFont typeface="+mj-lt"/>
                        <a:buNone/>
                      </a:pPr>
                      <a:r>
                        <a:rPr lang="en-AU" sz="900" b="1" dirty="0">
                          <a:latin typeface="Century Gothic" panose="020B0502020202020204" pitchFamily="34" charset="0"/>
                        </a:rPr>
                        <a:t>Australian Curriculum</a:t>
                      </a:r>
                      <a:r>
                        <a:rPr lang="en-AU" sz="900" b="1" baseline="0" dirty="0">
                          <a:latin typeface="Century Gothic" panose="020B0502020202020204" pitchFamily="34" charset="0"/>
                        </a:rPr>
                        <a:t>:</a:t>
                      </a:r>
                      <a:endParaRPr lang="en-AU" sz="900" dirty="0">
                        <a:latin typeface="Century Gothic" panose="020B0502020202020204" pitchFamily="34" charset="0"/>
                      </a:endParaRPr>
                    </a:p>
                    <a:p>
                      <a:r>
                        <a:rPr lang="en-AU" sz="900" dirty="0">
                          <a:latin typeface="Century Gothic" panose="020B0502020202020204" pitchFamily="34" charset="0"/>
                        </a:rPr>
                        <a:t>English: Create short imaginative, informative and persuasive texts using growing knowledge of text structures and language features (ACELY1671)</a:t>
                      </a:r>
                    </a:p>
                    <a:p>
                      <a:pPr marL="0" indent="0">
                        <a:buFont typeface="+mj-lt"/>
                        <a:buNone/>
                      </a:pPr>
                      <a:endParaRPr lang="en-AU" sz="90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AU" sz="900" dirty="0">
                          <a:latin typeface="Century Gothic" panose="020B0502020202020204" pitchFamily="34" charset="0"/>
                        </a:rPr>
                        <a:t>Science: </a:t>
                      </a:r>
                      <a:r>
                        <a:rPr lang="en-AU" sz="900" b="0" kern="1200" dirty="0">
                          <a:solidFill>
                            <a:schemeClr val="dk1"/>
                          </a:solidFill>
                          <a:effectLst/>
                          <a:latin typeface="Century Gothic" panose="020B0502020202020204" pitchFamily="34" charset="0"/>
                          <a:ea typeface="+mn-ea"/>
                          <a:cs typeface="+mn-cs"/>
                        </a:rPr>
                        <a:t>Objects are made of materials that have observable properties (ACSSU003)</a:t>
                      </a:r>
                      <a:endParaRPr lang="en-AU" sz="900" dirty="0">
                        <a:latin typeface="Century Gothic" panose="020B0502020202020204" pitchFamily="34" charset="0"/>
                      </a:endParaRPr>
                    </a:p>
                    <a:p>
                      <a:pPr marL="0" indent="0">
                        <a:buFont typeface="+mj-lt"/>
                        <a:buNone/>
                      </a:pPr>
                      <a:endParaRPr lang="en-AU" sz="900" b="1" baseline="0" dirty="0">
                        <a:latin typeface="Century Gothic" panose="020B0502020202020204" pitchFamily="34" charset="0"/>
                      </a:endParaRPr>
                    </a:p>
                    <a:p>
                      <a:pPr marL="0" indent="0">
                        <a:buFont typeface="+mj-lt"/>
                        <a:buNone/>
                      </a:pPr>
                      <a:r>
                        <a:rPr lang="en-AU" sz="900" b="1" dirty="0">
                          <a:latin typeface="Century Gothic" panose="020B0502020202020204" pitchFamily="34" charset="0"/>
                        </a:rPr>
                        <a:t>General</a:t>
                      </a:r>
                      <a:r>
                        <a:rPr lang="en-AU" sz="900" b="1" baseline="0" dirty="0">
                          <a:latin typeface="Century Gothic" panose="020B0502020202020204" pitchFamily="34" charset="0"/>
                        </a:rPr>
                        <a:t> Capabilities</a:t>
                      </a:r>
                      <a:r>
                        <a:rPr lang="en-AU" sz="900" b="0" baseline="0" dirty="0">
                          <a:latin typeface="Century Gothic" panose="020B0502020202020204" pitchFamily="34" charset="0"/>
                        </a:rPr>
                        <a:t>: Literacy: Composing texts</a:t>
                      </a:r>
                    </a:p>
                    <a:p>
                      <a:pPr marL="0" indent="0">
                        <a:buFont typeface="+mj-lt"/>
                        <a:buNone/>
                      </a:pPr>
                      <a:endParaRPr lang="en-AU" sz="900" b="0" dirty="0">
                        <a:latin typeface="Century Gothic" panose="020B0502020202020204" pitchFamily="34" charset="0"/>
                      </a:endParaRPr>
                    </a:p>
                    <a:p>
                      <a:pPr marL="0" indent="0">
                        <a:buFont typeface="+mj-lt"/>
                        <a:buNone/>
                      </a:pPr>
                      <a:r>
                        <a:rPr lang="en-AU" sz="900" b="1" dirty="0">
                          <a:latin typeface="Century Gothic" panose="020B0502020202020204" pitchFamily="34" charset="0"/>
                        </a:rPr>
                        <a:t>SACE</a:t>
                      </a:r>
                      <a:r>
                        <a:rPr lang="en-AU" sz="900" b="0" dirty="0">
                          <a:latin typeface="Century Gothic" panose="020B0502020202020204" pitchFamily="34" charset="0"/>
                        </a:rPr>
                        <a:t>:</a:t>
                      </a:r>
                      <a:r>
                        <a:rPr lang="en-AU" sz="900" b="0" baseline="0" dirty="0">
                          <a:latin typeface="Century Gothic" panose="020B0502020202020204" pitchFamily="34" charset="0"/>
                        </a:rPr>
                        <a:t> ??</a:t>
                      </a:r>
                    </a:p>
                    <a:p>
                      <a:pPr marL="0" indent="0">
                        <a:buFont typeface="+mj-lt"/>
                        <a:buNone/>
                      </a:pPr>
                      <a:endParaRPr lang="en-AU" sz="900" b="0" baseline="0" dirty="0">
                        <a:latin typeface="Century Gothic" panose="020B0502020202020204" pitchFamily="34" charset="0"/>
                      </a:endParaRPr>
                    </a:p>
                    <a:p>
                      <a:pPr marL="0" indent="0">
                        <a:buFont typeface="+mj-lt"/>
                        <a:buNone/>
                      </a:pPr>
                      <a:endParaRPr lang="en-US" sz="900" b="0" dirty="0">
                        <a:latin typeface="Century Gothic" panose="020B0502020202020204" pitchFamily="34" charset="0"/>
                      </a:endParaRPr>
                    </a:p>
                    <a:p>
                      <a:pPr marL="0" indent="0">
                        <a:buFont typeface="+mj-lt"/>
                        <a:buNone/>
                      </a:pPr>
                      <a:endParaRPr lang="en-AU" sz="900" b="0" dirty="0">
                        <a:latin typeface="Century Gothic" panose="020B0502020202020204" pitchFamily="34" charset="0"/>
                      </a:endParaRPr>
                    </a:p>
                  </a:txBody>
                  <a:tcPr marL="74295" marR="74295" marT="37148" marB="37148">
                    <a:solidFill>
                      <a:schemeClr val="accent2">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dirty="0">
                          <a:latin typeface="Century Gothic" panose="020B0502020202020204" pitchFamily="34" charset="0"/>
                        </a:rPr>
                        <a:t>Proloquo2go</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dirty="0">
                          <a:latin typeface="Century Gothic" panose="020B0502020202020204" pitchFamily="34" charset="0"/>
                        </a:rPr>
                        <a:t>Core words:</a:t>
                      </a:r>
                      <a:r>
                        <a:rPr lang="en-US" sz="900" b="1" baseline="0" dirty="0">
                          <a:latin typeface="Century Gothic" panose="020B0502020202020204" pitchFamily="34" charset="0"/>
                        </a:rPr>
                        <a:t> </a:t>
                      </a:r>
                      <a:r>
                        <a:rPr lang="en-US" sz="900" b="0" baseline="0" dirty="0">
                          <a:latin typeface="Century Gothic" panose="020B0502020202020204" pitchFamily="34" charset="0"/>
                        </a:rPr>
                        <a:t>Words appropriate to the interaction including little words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900" b="0" baseline="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baseline="0" dirty="0">
                          <a:latin typeface="Century Gothic" panose="020B0502020202020204" pitchFamily="34" charset="0"/>
                        </a:rPr>
                        <a:t>Fringe words: </a:t>
                      </a:r>
                      <a:r>
                        <a:rPr lang="en-US" sz="900" b="0" baseline="0" dirty="0">
                          <a:latin typeface="Century Gothic" panose="020B0502020202020204" pitchFamily="34" charset="0"/>
                        </a:rPr>
                        <a:t>Words appropriate to the topic and interaction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900" b="0" baseline="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 </a:t>
                      </a:r>
                      <a:endParaRPr lang="en-US" sz="900" b="1" baseline="0" dirty="0">
                        <a:latin typeface="Century Gothic" panose="020B0502020202020204" pitchFamily="34" charset="0"/>
                      </a:endParaRPr>
                    </a:p>
                  </a:txBody>
                  <a:tcPr marL="74295" marR="74295" marT="37148" marB="37148">
                    <a:solidFill>
                      <a:schemeClr val="accent2">
                        <a:lumMod val="40000"/>
                        <a:lumOff val="60000"/>
                      </a:schemeClr>
                    </a:solidFill>
                  </a:tcPr>
                </a:tc>
                <a:extLst>
                  <a:ext uri="{0D108BD9-81ED-4DB2-BD59-A6C34878D82A}">
                    <a16:rowId xmlns:a16="http://schemas.microsoft.com/office/drawing/2014/main" val="2050458863"/>
                  </a:ext>
                </a:extLst>
              </a:tr>
              <a:tr h="2662238">
                <a:tc>
                  <a:txBody>
                    <a:bodyPr/>
                    <a:lstStyle/>
                    <a:p>
                      <a:pPr marL="0" indent="0">
                        <a:buFont typeface="+mj-lt"/>
                        <a:buNone/>
                      </a:pPr>
                      <a:r>
                        <a:rPr lang="en-AU" sz="900" b="1" dirty="0">
                          <a:latin typeface="Century Gothic" panose="020B0502020202020204" pitchFamily="34" charset="0"/>
                        </a:rPr>
                        <a:t>Lesson Sequence: </a:t>
                      </a: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AU" sz="900" b="1" dirty="0">
                          <a:latin typeface="Century Gothic" panose="020B0502020202020204" pitchFamily="34" charset="0"/>
                        </a:rPr>
                        <a:t>Lesson Intro</a:t>
                      </a:r>
                      <a:r>
                        <a:rPr lang="en-AU" sz="900" b="0" dirty="0">
                          <a:latin typeface="Century Gothic" panose="020B0502020202020204" pitchFamily="34" charset="0"/>
                        </a:rPr>
                        <a:t>: Teacher will remind students of the float/sink experiments from the previous day using photos and will do a mini-lesson modelling one good sentence. Teacher will do a mini-lesson modelling </a:t>
                      </a:r>
                      <a:r>
                        <a:rPr lang="en-AU" sz="900" dirty="0">
                          <a:latin typeface="Century Gothic" panose="020B0502020202020204" pitchFamily="34" charset="0"/>
                        </a:rPr>
                        <a:t>writing a text with two or more elements, each element consisting of multiple sentences including at least one complex sentence</a:t>
                      </a:r>
                      <a:r>
                        <a:rPr lang="en-AU" sz="900" b="0" dirty="0">
                          <a:latin typeface="Century Gothic" panose="020B0502020202020204" pitchFamily="34" charset="0"/>
                        </a:rPr>
                        <a:t>.  Teacher may “talk aloud” to model generating language and may model sounding out words and using word wall.  Student will select a topic from a choice of three or more photos/images.</a:t>
                      </a:r>
                      <a:endParaRPr lang="en-AU" sz="900" b="0" baseline="0" dirty="0">
                        <a:latin typeface="Century Gothic" panose="020B0502020202020204" pitchFamily="34" charset="0"/>
                      </a:endParaRPr>
                    </a:p>
                    <a:p>
                      <a:pPr marL="0" indent="0">
                        <a:buFont typeface="+mj-lt"/>
                        <a:buNone/>
                      </a:pPr>
                      <a:endParaRPr lang="en-AU" sz="900" b="0" baseline="0" dirty="0">
                        <a:latin typeface="Century Gothic" panose="020B0502020202020204" pitchFamily="34" charset="0"/>
                      </a:endParaRPr>
                    </a:p>
                    <a:p>
                      <a:pPr marL="0" indent="0">
                        <a:buFont typeface="+mj-lt"/>
                        <a:buNone/>
                      </a:pPr>
                      <a:r>
                        <a:rPr lang="en-AU" sz="900" b="1" baseline="0" dirty="0">
                          <a:latin typeface="Century Gothic" panose="020B0502020202020204" pitchFamily="34" charset="0"/>
                        </a:rPr>
                        <a:t>Writing guidelines: </a:t>
                      </a:r>
                      <a:endParaRPr lang="en-AU" sz="900" b="0" baseline="0" dirty="0">
                        <a:latin typeface="Century Gothic" panose="020B0502020202020204" pitchFamily="34" charset="0"/>
                      </a:endParaRPr>
                    </a:p>
                    <a:p>
                      <a:r>
                        <a:rPr lang="en-AU" sz="900" b="0" i="0" u="none" strike="noStrike" kern="1200" dirty="0">
                          <a:solidFill>
                            <a:schemeClr val="dk1"/>
                          </a:solidFill>
                          <a:effectLst/>
                          <a:latin typeface="Century Gothic" panose="020B0502020202020204" pitchFamily="34" charset="0"/>
                          <a:ea typeface="+mn-ea"/>
                          <a:cs typeface="+mn-cs"/>
                        </a:rPr>
                        <a:t>1. Ask the student(s) to write a text with two or more elements, each element consisting of three or more sentences.  They should be using a keyboard most or all of the time, with handwriting optional depending on their motor skills.  </a:t>
                      </a:r>
                      <a:endParaRPr lang="en-AU" sz="900" kern="1200" dirty="0">
                        <a:solidFill>
                          <a:schemeClr val="dk1"/>
                        </a:solidFill>
                        <a:effectLst/>
                        <a:latin typeface="Century Gothic" panose="020B0502020202020204" pitchFamily="34" charset="0"/>
                        <a:ea typeface="+mn-ea"/>
                        <a:cs typeface="+mn-cs"/>
                      </a:endParaRPr>
                    </a:p>
                    <a:p>
                      <a:r>
                        <a:rPr lang="en-AU" sz="900" b="0" i="0" u="none" strike="noStrike" kern="1200" dirty="0">
                          <a:solidFill>
                            <a:schemeClr val="dk1"/>
                          </a:solidFill>
                          <a:effectLst/>
                          <a:latin typeface="Century Gothic" panose="020B0502020202020204" pitchFamily="34" charset="0"/>
                          <a:ea typeface="+mn-ea"/>
                          <a:cs typeface="+mn-cs"/>
                        </a:rPr>
                        <a:t>2. As students are writing, move around and conference with them. If students struggle with ideas and language, move to them first and use AAC to support them.  If students do not know how to spell a word, encourage them to write down every sound they can hear or use the word wall.  Do not correct spelling, etc while they are writing.</a:t>
                      </a:r>
                      <a:endParaRPr lang="en-AU" sz="900" kern="1200" dirty="0">
                        <a:solidFill>
                          <a:schemeClr val="dk1"/>
                        </a:solidFill>
                        <a:effectLst/>
                        <a:latin typeface="Century Gothic" panose="020B0502020202020204" pitchFamily="34" charset="0"/>
                        <a:ea typeface="+mn-ea"/>
                        <a:cs typeface="+mn-cs"/>
                      </a:endParaRPr>
                    </a:p>
                    <a:p>
                      <a:pPr marL="0" indent="0">
                        <a:buFont typeface="+mj-lt"/>
                        <a:buNone/>
                      </a:pPr>
                      <a:endParaRPr lang="en-AU" sz="900" b="0" baseline="0" dirty="0">
                        <a:latin typeface="Century Gothic" panose="020B0502020202020204" pitchFamily="34" charset="0"/>
                      </a:endParaRPr>
                    </a:p>
                    <a:p>
                      <a:pPr marL="0" indent="0">
                        <a:buFont typeface="+mj-lt"/>
                        <a:buNone/>
                      </a:pPr>
                      <a:r>
                        <a:rPr lang="en-AU" sz="900" b="1" baseline="0" dirty="0">
                          <a:latin typeface="Century Gothic" panose="020B0502020202020204" pitchFamily="34" charset="0"/>
                        </a:rPr>
                        <a:t>Review</a:t>
                      </a:r>
                      <a:r>
                        <a:rPr lang="en-AU" sz="900" b="0" baseline="0" dirty="0">
                          <a:latin typeface="Century Gothic" panose="020B0502020202020204" pitchFamily="34" charset="0"/>
                        </a:rPr>
                        <a:t>: </a:t>
                      </a:r>
                      <a:r>
                        <a:rPr lang="en-AU" sz="900" b="0" i="0" u="none" strike="noStrike" kern="1200" dirty="0">
                          <a:solidFill>
                            <a:schemeClr val="dk1"/>
                          </a:solidFill>
                          <a:effectLst/>
                          <a:latin typeface="Century Gothic" panose="020B0502020202020204" pitchFamily="34" charset="0"/>
                          <a:ea typeface="+mn-ea"/>
                          <a:cs typeface="+mn-cs"/>
                        </a:rPr>
                        <a:t>Follow with a short conference about their writing, providing lots of positive feedback, particularly around the area focused on in the mini lesson.</a:t>
                      </a:r>
                      <a:r>
                        <a:rPr lang="en-AU" sz="900" b="0" i="0" u="none" strike="noStrike" kern="1200" dirty="0">
                          <a:solidFill>
                            <a:schemeClr val="dk1"/>
                          </a:solidFill>
                          <a:effectLst/>
                          <a:latin typeface="+mn-lt"/>
                          <a:ea typeface="+mn-ea"/>
                          <a:cs typeface="+mn-cs"/>
                        </a:rPr>
                        <a:t>  </a:t>
                      </a:r>
                    </a:p>
                  </a:txBody>
                  <a:tcPr marL="74295" marR="74295" marT="37148" marB="37148">
                    <a:solidFill>
                      <a:schemeClr val="accent2">
                        <a:lumMod val="20000"/>
                        <a:lumOff val="80000"/>
                      </a:schemeClr>
                    </a:solidFill>
                  </a:tcPr>
                </a:tc>
                <a:tc>
                  <a:txBody>
                    <a:bodyPr/>
                    <a:lstStyle/>
                    <a:p>
                      <a:pPr marL="0" indent="0">
                        <a:buFont typeface="Arial" panose="020B0604020202020204" pitchFamily="34" charset="0"/>
                        <a:buNone/>
                      </a:pPr>
                      <a:r>
                        <a:rPr lang="en-AU" sz="900" b="1" dirty="0">
                          <a:latin typeface="Century Gothic" panose="020B0502020202020204" pitchFamily="34" charset="0"/>
                        </a:rPr>
                        <a:t>Resources</a:t>
                      </a:r>
                      <a:endParaRPr lang="en-AU" sz="900" dirty="0">
                        <a:latin typeface="Century Gothic" panose="020B0502020202020204" pitchFamily="34" charset="0"/>
                      </a:endParaRPr>
                    </a:p>
                    <a:p>
                      <a:pPr marL="0" indent="0">
                        <a:buFont typeface="Arial" panose="020B0604020202020204" pitchFamily="34" charset="0"/>
                        <a:buNone/>
                      </a:pPr>
                      <a:r>
                        <a:rPr lang="en-AU" sz="900" dirty="0">
                          <a:latin typeface="Century Gothic" panose="020B0502020202020204" pitchFamily="34" charset="0"/>
                        </a:rPr>
                        <a:t>Writing tool –QWERTY keyboard, pen</a:t>
                      </a:r>
                    </a:p>
                    <a:p>
                      <a:pPr marL="0" indent="0">
                        <a:buFont typeface="Arial" panose="020B0604020202020204" pitchFamily="34" charset="0"/>
                        <a:buNone/>
                      </a:pPr>
                      <a:r>
                        <a:rPr lang="en-AU" sz="900" dirty="0">
                          <a:latin typeface="Century Gothic" panose="020B0502020202020204" pitchFamily="34" charset="0"/>
                        </a:rPr>
                        <a:t>Writing record forms</a:t>
                      </a:r>
                    </a:p>
                    <a:p>
                      <a:pPr marL="0" indent="0">
                        <a:buFont typeface="Arial" panose="020B0604020202020204" pitchFamily="34" charset="0"/>
                        <a:buNone/>
                      </a:pPr>
                      <a:r>
                        <a:rPr lang="en-AU" sz="900" dirty="0">
                          <a:latin typeface="Century Gothic" panose="020B0502020202020204" pitchFamily="34" charset="0"/>
                        </a:rPr>
                        <a:t>English book</a:t>
                      </a:r>
                    </a:p>
                    <a:p>
                      <a:pPr marL="0" indent="0">
                        <a:buFont typeface="Arial" panose="020B0604020202020204" pitchFamily="34" charset="0"/>
                        <a:buNone/>
                      </a:pPr>
                      <a:r>
                        <a:rPr lang="en-AU" sz="900" dirty="0">
                          <a:latin typeface="Century Gothic" panose="020B0502020202020204" pitchFamily="34" charset="0"/>
                        </a:rPr>
                        <a:t>Three or more photos/images for topic selection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AU" sz="900" dirty="0">
                          <a:latin typeface="Century Gothic" panose="020B0502020202020204" pitchFamily="34" charset="0"/>
                        </a:rPr>
                        <a:t>Pen/pencil to transcribe student writing if needed</a:t>
                      </a:r>
                    </a:p>
                    <a:p>
                      <a:pPr marL="0" indent="0">
                        <a:buFont typeface="Arial" panose="020B0604020202020204" pitchFamily="34" charset="0"/>
                        <a:buNone/>
                      </a:pPr>
                      <a:r>
                        <a:rPr lang="en-AU" sz="900" dirty="0">
                          <a:latin typeface="Century Gothic" panose="020B0502020202020204" pitchFamily="34" charset="0"/>
                        </a:rPr>
                        <a:t>Glue stick to add image and record form to English book</a:t>
                      </a:r>
                    </a:p>
                  </a:txBody>
                  <a:tcPr marL="74295" marR="74295" marT="37148" marB="37148">
                    <a:solidFill>
                      <a:schemeClr val="accent2">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baseline="0" dirty="0">
                          <a:latin typeface="Century Gothic" panose="020B0502020202020204" pitchFamily="34" charset="0"/>
                        </a:rPr>
                        <a:t>PODD</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900" b="1" dirty="0">
                        <a:latin typeface="Century Gothic" panose="020B0502020202020204" pitchFamily="34" charset="0"/>
                      </a:endParaRPr>
                    </a:p>
                    <a:p>
                      <a:pPr marL="0" indent="0">
                        <a:buFont typeface="Arial" panose="020B0604020202020204" pitchFamily="34" charset="0"/>
                        <a:buNone/>
                      </a:pPr>
                      <a:r>
                        <a:rPr lang="en-AU" sz="900" b="1" dirty="0">
                          <a:latin typeface="Century Gothic" panose="020B0502020202020204" pitchFamily="34" charset="0"/>
                        </a:rPr>
                        <a:t>Two Page Opening PODD</a:t>
                      </a:r>
                      <a:r>
                        <a:rPr lang="en-AU" sz="900" b="1" dirty="0">
                          <a:latin typeface="Century Gothic" panose="020B0502020202020204" pitchFamily="34" charset="0"/>
                          <a:sym typeface="Wingdings" pitchFamily="2" charset="2"/>
                        </a:rPr>
                        <a:t>:</a:t>
                      </a:r>
                    </a:p>
                    <a:p>
                      <a:pPr marL="0" indent="0">
                        <a:buFont typeface="Arial" panose="020B0604020202020204" pitchFamily="34" charset="0"/>
                        <a:buNone/>
                      </a:pPr>
                      <a:r>
                        <a:rPr lang="en-AU" sz="900" b="0" baseline="0" dirty="0">
                          <a:latin typeface="Century Gothic" panose="020B0502020202020204" pitchFamily="34" charset="0"/>
                        </a:rPr>
                        <a:t>Students at this level should be using or getting access to a Two Page Opening PODD book to enable modelling and generation of little words.  Alternatively, they should be using the 60 cell arrangement in a PODD app.</a:t>
                      </a:r>
                    </a:p>
                    <a:p>
                      <a:pPr marL="0" indent="0">
                        <a:buFont typeface="Arial" panose="020B0604020202020204" pitchFamily="34" charset="0"/>
                        <a:buNone/>
                      </a:pPr>
                      <a:endParaRPr lang="en-AU" sz="900" b="0" baseline="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 </a:t>
                      </a:r>
                      <a:endParaRPr lang="en-AU" sz="900" b="0" baseline="0" dirty="0">
                        <a:latin typeface="Century Gothic" panose="020B0502020202020204" pitchFamily="34" charset="0"/>
                      </a:endParaRPr>
                    </a:p>
                  </a:txBody>
                  <a:tcPr marL="74295" marR="74295" marT="37148" marB="37148">
                    <a:solidFill>
                      <a:schemeClr val="accent2">
                        <a:lumMod val="20000"/>
                        <a:lumOff val="80000"/>
                      </a:schemeClr>
                    </a:solidFill>
                  </a:tcPr>
                </a:tc>
                <a:extLst>
                  <a:ext uri="{0D108BD9-81ED-4DB2-BD59-A6C34878D82A}">
                    <a16:rowId xmlns:a16="http://schemas.microsoft.com/office/drawing/2014/main" val="3070397823"/>
                  </a:ext>
                </a:extLst>
              </a:tr>
            </a:tbl>
          </a:graphicData>
        </a:graphic>
      </p:graphicFrame>
      <p:pic>
        <p:nvPicPr>
          <p:cNvPr id="7" name="Picture 6" descr="Graphical user interface, text, application, email&#10;&#10;Description automatically generated">
            <a:extLst>
              <a:ext uri="{FF2B5EF4-FFF2-40B4-BE49-F238E27FC236}">
                <a16:creationId xmlns:a16="http://schemas.microsoft.com/office/drawing/2014/main" id="{CF7830AC-FA93-1338-97B8-394705622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78828" y="5581895"/>
            <a:ext cx="2188029" cy="700393"/>
          </a:xfrm>
          <a:prstGeom prst="rect">
            <a:avLst/>
          </a:prstGeom>
        </p:spPr>
      </p:pic>
      <p:pic>
        <p:nvPicPr>
          <p:cNvPr id="5" name="Picture 4" descr="A picture containing text, electronics, keyboard&#10;&#10;Description automatically generated">
            <a:extLst>
              <a:ext uri="{FF2B5EF4-FFF2-40B4-BE49-F238E27FC236}">
                <a16:creationId xmlns:a16="http://schemas.microsoft.com/office/drawing/2014/main" id="{6905BE69-49C5-A5C2-1203-B02DF33B43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99848" y="4714759"/>
            <a:ext cx="1331529" cy="711504"/>
          </a:xfrm>
          <a:prstGeom prst="rect">
            <a:avLst/>
          </a:prstGeom>
        </p:spPr>
      </p:pic>
    </p:spTree>
    <p:extLst>
      <p:ext uri="{BB962C8B-B14F-4D97-AF65-F5344CB8AC3E}">
        <p14:creationId xmlns:p14="http://schemas.microsoft.com/office/powerpoint/2010/main" val="368278733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a:extLst>
              <a:ext uri="{FF2B5EF4-FFF2-40B4-BE49-F238E27FC236}">
                <a16:creationId xmlns:a16="http://schemas.microsoft.com/office/drawing/2014/main" id="{FEEFF921-7BEF-497E-AAA4-0B1A5194F5A9}"/>
              </a:ext>
            </a:extLst>
          </p:cNvPr>
          <p:cNvGraphicFramePr>
            <a:graphicFrameLocks noGrp="1"/>
          </p:cNvGraphicFramePr>
          <p:nvPr>
            <p:extLst>
              <p:ext uri="{D42A27DB-BD31-4B8C-83A1-F6EECF244321}">
                <p14:modId xmlns:p14="http://schemas.microsoft.com/office/powerpoint/2010/main" val="311356747"/>
              </p:ext>
            </p:extLst>
          </p:nvPr>
        </p:nvGraphicFramePr>
        <p:xfrm>
          <a:off x="357171" y="34422"/>
          <a:ext cx="8770500" cy="6318888"/>
        </p:xfrm>
        <a:graphic>
          <a:graphicData uri="http://schemas.openxmlformats.org/drawingml/2006/table">
            <a:tbl>
              <a:tblPr firstRow="1" bandRow="1">
                <a:tableStyleId>{5C22544A-7EE6-4342-B048-85BDC9FD1C3A}</a:tableStyleId>
              </a:tblPr>
              <a:tblGrid>
                <a:gridCol w="4374123">
                  <a:extLst>
                    <a:ext uri="{9D8B030D-6E8A-4147-A177-3AD203B41FA5}">
                      <a16:colId xmlns:a16="http://schemas.microsoft.com/office/drawing/2014/main" val="3758051743"/>
                    </a:ext>
                  </a:extLst>
                </a:gridCol>
                <a:gridCol w="2395577">
                  <a:extLst>
                    <a:ext uri="{9D8B030D-6E8A-4147-A177-3AD203B41FA5}">
                      <a16:colId xmlns:a16="http://schemas.microsoft.com/office/drawing/2014/main" val="3941505335"/>
                    </a:ext>
                  </a:extLst>
                </a:gridCol>
                <a:gridCol w="2000800">
                  <a:extLst>
                    <a:ext uri="{9D8B030D-6E8A-4147-A177-3AD203B41FA5}">
                      <a16:colId xmlns:a16="http://schemas.microsoft.com/office/drawing/2014/main" val="2592744418"/>
                    </a:ext>
                  </a:extLst>
                </a:gridCol>
              </a:tblGrid>
              <a:tr h="346710">
                <a:tc>
                  <a:txBody>
                    <a:bodyPr/>
                    <a:lstStyle/>
                    <a:p>
                      <a:r>
                        <a:rPr lang="en-US" sz="1100" dirty="0">
                          <a:solidFill>
                            <a:schemeClr val="lt1"/>
                          </a:solidFill>
                          <a:latin typeface="Century Gothic" panose="020B0502020202020204" pitchFamily="34" charset="0"/>
                        </a:rPr>
                        <a:t>Lesson:</a:t>
                      </a:r>
                      <a:r>
                        <a:rPr lang="en-US" sz="1100" baseline="0" dirty="0">
                          <a:solidFill>
                            <a:schemeClr val="lt1"/>
                          </a:solidFill>
                          <a:latin typeface="Century Gothic" panose="020B0502020202020204" pitchFamily="34" charset="0"/>
                        </a:rPr>
                        <a:t> </a:t>
                      </a:r>
                      <a:r>
                        <a:rPr lang="en-US" sz="1100" baseline="0" dirty="0">
                          <a:solidFill>
                            <a:schemeClr val="bg1"/>
                          </a:solidFill>
                          <a:latin typeface="Century Gothic" panose="020B0502020202020204" pitchFamily="34" charset="0"/>
                        </a:rPr>
                        <a:t>Writing from Me– Group I &amp; J. Day: Friday (writing without standards) Students: </a:t>
                      </a:r>
                      <a:endParaRPr lang="en-AU" sz="1100" dirty="0">
                        <a:solidFill>
                          <a:schemeClr val="bg1"/>
                        </a:solidFill>
                        <a:latin typeface="Century Gothic" panose="020B0502020202020204" pitchFamily="34" charset="0"/>
                      </a:endParaRPr>
                    </a:p>
                  </a:txBody>
                  <a:tcPr marL="74295" marR="74295" marT="37148" marB="37148">
                    <a:solidFill>
                      <a:schemeClr val="accent2"/>
                    </a:solidFill>
                  </a:tcPr>
                </a:tc>
                <a:tc>
                  <a:txBody>
                    <a:bodyPr/>
                    <a:lstStyle/>
                    <a:p>
                      <a:r>
                        <a:rPr lang="en-US" sz="1100" dirty="0">
                          <a:latin typeface="Century Gothic" panose="020B0502020202020204" pitchFamily="34" charset="0"/>
                        </a:rPr>
                        <a:t>Curriculum links and resources </a:t>
                      </a:r>
                      <a:endParaRPr lang="en-AU" sz="1100" dirty="0">
                        <a:latin typeface="Century Gothic" panose="020B0502020202020204" pitchFamily="34" charset="0"/>
                      </a:endParaRPr>
                    </a:p>
                  </a:txBody>
                  <a:tcPr marL="74295" marR="74295" marT="37148" marB="37148">
                    <a:solidFill>
                      <a:schemeClr val="accent2"/>
                    </a:solidFill>
                  </a:tcPr>
                </a:tc>
                <a:tc>
                  <a:txBody>
                    <a:bodyPr/>
                    <a:lstStyle/>
                    <a:p>
                      <a:pPr algn="ctr"/>
                      <a:r>
                        <a:rPr lang="en-AU" sz="900" baseline="0" dirty="0">
                          <a:latin typeface="Century Gothic" panose="020B0502020202020204" pitchFamily="34" charset="0"/>
                        </a:rPr>
                        <a:t>AAC pathways</a:t>
                      </a:r>
                    </a:p>
                    <a:p>
                      <a:endParaRPr lang="en-AU" sz="900" dirty="0">
                        <a:latin typeface="Century Gothic" panose="020B0502020202020204" pitchFamily="34" charset="0"/>
                      </a:endParaRPr>
                    </a:p>
                  </a:txBody>
                  <a:tcPr marL="74295" marR="74295" marT="37148" marB="37148">
                    <a:solidFill>
                      <a:schemeClr val="accent2"/>
                    </a:solidFill>
                  </a:tcPr>
                </a:tc>
                <a:extLst>
                  <a:ext uri="{0D108BD9-81ED-4DB2-BD59-A6C34878D82A}">
                    <a16:rowId xmlns:a16="http://schemas.microsoft.com/office/drawing/2014/main" val="147316484"/>
                  </a:ext>
                </a:extLst>
              </a:tr>
              <a:tr h="2098748">
                <a:tc>
                  <a:txBody>
                    <a:bodyPr/>
                    <a:lstStyle/>
                    <a:p>
                      <a:pPr marL="0" indent="0">
                        <a:buFont typeface="+mj-lt"/>
                        <a:buNone/>
                      </a:pPr>
                      <a:r>
                        <a:rPr lang="en-AU" sz="900" b="1" dirty="0">
                          <a:latin typeface="Century Gothic" panose="020B0502020202020204" pitchFamily="34" charset="0"/>
                        </a:rPr>
                        <a:t>Learning intention:</a:t>
                      </a:r>
                      <a:r>
                        <a:rPr lang="en-AU" sz="900" b="0" dirty="0">
                          <a:latin typeface="Century Gothic" panose="020B0502020202020204" pitchFamily="34" charset="0"/>
                        </a:rPr>
                        <a:t> </a:t>
                      </a:r>
                      <a:r>
                        <a:rPr lang="en-AU" sz="900" dirty="0">
                          <a:latin typeface="Century Gothic" panose="020B0502020202020204" pitchFamily="34" charset="0"/>
                        </a:rPr>
                        <a:t>Students in </a:t>
                      </a:r>
                      <a:r>
                        <a:rPr lang="en-AU" sz="900">
                          <a:latin typeface="Century Gothic" panose="020B0502020202020204" pitchFamily="34" charset="0"/>
                        </a:rPr>
                        <a:t>Group I &amp; J </a:t>
                      </a:r>
                      <a:r>
                        <a:rPr lang="en-AU" sz="900" dirty="0">
                          <a:latin typeface="Century Gothic" panose="020B0502020202020204" pitchFamily="34" charset="0"/>
                        </a:rPr>
                        <a:t>will write a text with two or more elements, each element consisting of multiple sentences including at least one complex sentence.</a:t>
                      </a:r>
                    </a:p>
                    <a:p>
                      <a:pPr marL="0" indent="0">
                        <a:buFont typeface="+mj-lt"/>
                        <a:buNone/>
                      </a:pPr>
                      <a:endParaRPr lang="en-AU" sz="90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AU" sz="900" b="1" dirty="0">
                          <a:latin typeface="Century Gothic" panose="020B0502020202020204" pitchFamily="34" charset="0"/>
                        </a:rPr>
                        <a:t>Success criteria: All</a:t>
                      </a:r>
                      <a:r>
                        <a:rPr lang="en-AU" sz="900" b="0" dirty="0">
                          <a:latin typeface="Century Gothic" panose="020B0502020202020204" pitchFamily="34" charset="0"/>
                        </a:rPr>
                        <a:t> </a:t>
                      </a:r>
                      <a:r>
                        <a:rPr lang="en-AU" sz="900" dirty="0">
                          <a:latin typeface="Century Gothic" panose="020B0502020202020204" pitchFamily="34" charset="0"/>
                        </a:rPr>
                        <a:t>Students will write a text with two or more elements, each element consisting of multiple sentences </a:t>
                      </a:r>
                      <a:r>
                        <a:rPr lang="en-AU" sz="900" b="1" dirty="0">
                          <a:latin typeface="Century Gothic" panose="020B0502020202020204" pitchFamily="34" charset="0"/>
                        </a:rPr>
                        <a:t>Most</a:t>
                      </a:r>
                      <a:r>
                        <a:rPr lang="en-AU" sz="900" dirty="0">
                          <a:latin typeface="Century Gothic" panose="020B0502020202020204" pitchFamily="34" charset="0"/>
                        </a:rPr>
                        <a:t> Students will write a text with two or more elements, each element consisting of multiple sentences including one complex sentence</a:t>
                      </a:r>
                      <a:r>
                        <a:rPr lang="en-AU" sz="900" b="0" baseline="0" dirty="0">
                          <a:latin typeface="Century Gothic" panose="020B0502020202020204" pitchFamily="34" charset="0"/>
                        </a:rPr>
                        <a:t>. </a:t>
                      </a:r>
                      <a:r>
                        <a:rPr lang="en-AU" sz="900" b="1" baseline="0" dirty="0">
                          <a:latin typeface="Century Gothic" panose="020B0502020202020204" pitchFamily="34" charset="0"/>
                        </a:rPr>
                        <a:t>Some</a:t>
                      </a:r>
                      <a:r>
                        <a:rPr lang="en-AU" sz="900" b="0" baseline="0" dirty="0">
                          <a:latin typeface="Century Gothic" panose="020B0502020202020204" pitchFamily="34" charset="0"/>
                        </a:rPr>
                        <a:t> </a:t>
                      </a:r>
                      <a:r>
                        <a:rPr lang="en-AU" sz="900" dirty="0">
                          <a:latin typeface="Century Gothic" panose="020B0502020202020204" pitchFamily="34" charset="0"/>
                        </a:rPr>
                        <a:t>Students will write a text with three or more elements, each element consisting of multiple sentences including one complex sentence</a:t>
                      </a:r>
                    </a:p>
                    <a:p>
                      <a:pPr marL="0" marR="0" lvl="0" indent="0" algn="l" defTabSz="914400" rtl="0" eaLnBrk="1" fontAlgn="auto" latinLnBrk="0" hangingPunct="1">
                        <a:lnSpc>
                          <a:spcPct val="100000"/>
                        </a:lnSpc>
                        <a:spcBef>
                          <a:spcPts val="0"/>
                        </a:spcBef>
                        <a:spcAft>
                          <a:spcPts val="0"/>
                        </a:spcAft>
                        <a:buClrTx/>
                        <a:buSzTx/>
                        <a:buFont typeface="+mj-lt"/>
                        <a:buNone/>
                        <a:tabLst/>
                        <a:defRPr/>
                      </a:pPr>
                      <a:endParaRPr lang="en-AU" sz="900" b="1"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dirty="0">
                          <a:latin typeface="Century Gothic" panose="020B0502020202020204" pitchFamily="34" charset="0"/>
                        </a:rPr>
                        <a:t>The Grove 5:</a:t>
                      </a:r>
                      <a:r>
                        <a:rPr lang="en-US" sz="900" b="1" baseline="0" dirty="0">
                          <a:latin typeface="Century Gothic" panose="020B0502020202020204" pitchFamily="34" charset="0"/>
                        </a:rPr>
                        <a:t>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Safe hands – type on a QWERTY keyboard</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Safe feet – feet on the floor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I am responsible – look after school property</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900" b="1" baseline="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baseline="0" dirty="0">
                          <a:latin typeface="Century Gothic" panose="020B0502020202020204" pitchFamily="34" charset="0"/>
                        </a:rPr>
                        <a:t>Assessment/evidence of learning: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Writing record form</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Writing samples in English book</a:t>
                      </a:r>
                    </a:p>
                  </a:txBody>
                  <a:tcPr marL="74295" marR="74295" marT="37148" marB="37148">
                    <a:solidFill>
                      <a:schemeClr val="accent2">
                        <a:lumMod val="40000"/>
                        <a:lumOff val="60000"/>
                      </a:schemeClr>
                    </a:solidFill>
                  </a:tcPr>
                </a:tc>
                <a:tc>
                  <a:txBody>
                    <a:bodyPr/>
                    <a:lstStyle/>
                    <a:p>
                      <a:pPr marL="0" indent="0">
                        <a:buFont typeface="+mj-lt"/>
                        <a:buNone/>
                      </a:pPr>
                      <a:r>
                        <a:rPr lang="en-AU" sz="900" b="1" dirty="0">
                          <a:latin typeface="Century Gothic" panose="020B0502020202020204" pitchFamily="34" charset="0"/>
                        </a:rPr>
                        <a:t>Australian Curriculum</a:t>
                      </a:r>
                      <a:r>
                        <a:rPr lang="en-AU" sz="900" b="1" baseline="0" dirty="0">
                          <a:latin typeface="Century Gothic" panose="020B0502020202020204" pitchFamily="34" charset="0"/>
                        </a:rPr>
                        <a:t>:</a:t>
                      </a:r>
                      <a:endParaRPr lang="en-AU" sz="900" dirty="0">
                        <a:latin typeface="Century Gothic" panose="020B0502020202020204" pitchFamily="34" charset="0"/>
                      </a:endParaRPr>
                    </a:p>
                    <a:p>
                      <a:pPr marL="0" indent="0">
                        <a:buFont typeface="+mj-lt"/>
                        <a:buNone/>
                      </a:pPr>
                      <a:r>
                        <a:rPr lang="en-AU" sz="900" dirty="0">
                          <a:latin typeface="Century Gothic" panose="020B0502020202020204" pitchFamily="34" charset="0"/>
                        </a:rPr>
                        <a:t>English: Create short texts (ACELY1651)</a:t>
                      </a:r>
                    </a:p>
                    <a:p>
                      <a:pPr marL="0" indent="0">
                        <a:buFont typeface="+mj-lt"/>
                        <a:buNone/>
                      </a:pPr>
                      <a:endParaRPr lang="en-AU" sz="900" dirty="0">
                        <a:latin typeface="Century Gothic" panose="020B0502020202020204" pitchFamily="34" charset="0"/>
                      </a:endParaRPr>
                    </a:p>
                    <a:p>
                      <a:pPr marL="0" indent="0">
                        <a:buFont typeface="+mj-lt"/>
                        <a:buNone/>
                      </a:pPr>
                      <a:endParaRPr lang="en-AU" sz="900" b="1" baseline="0" dirty="0">
                        <a:latin typeface="Century Gothic" panose="020B0502020202020204" pitchFamily="34" charset="0"/>
                      </a:endParaRPr>
                    </a:p>
                    <a:p>
                      <a:pPr marL="0" indent="0">
                        <a:buFont typeface="+mj-lt"/>
                        <a:buNone/>
                      </a:pPr>
                      <a:r>
                        <a:rPr lang="en-AU" sz="900" b="1" dirty="0">
                          <a:latin typeface="Century Gothic" panose="020B0502020202020204" pitchFamily="34" charset="0"/>
                        </a:rPr>
                        <a:t>General</a:t>
                      </a:r>
                      <a:r>
                        <a:rPr lang="en-AU" sz="900" b="1" baseline="0" dirty="0">
                          <a:latin typeface="Century Gothic" panose="020B0502020202020204" pitchFamily="34" charset="0"/>
                        </a:rPr>
                        <a:t> Capabilities</a:t>
                      </a:r>
                      <a:r>
                        <a:rPr lang="en-AU" sz="900" b="0" baseline="0" dirty="0">
                          <a:latin typeface="Century Gothic" panose="020B0502020202020204" pitchFamily="34" charset="0"/>
                        </a:rPr>
                        <a:t>: Literacy: Composing texts</a:t>
                      </a:r>
                    </a:p>
                    <a:p>
                      <a:pPr marL="0" indent="0">
                        <a:buFont typeface="+mj-lt"/>
                        <a:buNone/>
                      </a:pPr>
                      <a:endParaRPr lang="en-AU" sz="900" b="0" dirty="0">
                        <a:latin typeface="Century Gothic" panose="020B0502020202020204" pitchFamily="34" charset="0"/>
                      </a:endParaRPr>
                    </a:p>
                    <a:p>
                      <a:pPr marL="0" indent="0">
                        <a:buFont typeface="+mj-lt"/>
                        <a:buNone/>
                      </a:pPr>
                      <a:r>
                        <a:rPr lang="en-AU" sz="900" b="1" dirty="0">
                          <a:latin typeface="Century Gothic" panose="020B0502020202020204" pitchFamily="34" charset="0"/>
                        </a:rPr>
                        <a:t>SACE</a:t>
                      </a:r>
                      <a:r>
                        <a:rPr lang="en-AU" sz="900" b="0" dirty="0">
                          <a:latin typeface="Century Gothic" panose="020B0502020202020204" pitchFamily="34" charset="0"/>
                        </a:rPr>
                        <a:t>:</a:t>
                      </a:r>
                      <a:r>
                        <a:rPr lang="en-AU" sz="900" b="0" baseline="0" dirty="0">
                          <a:latin typeface="Century Gothic" panose="020B0502020202020204" pitchFamily="34" charset="0"/>
                        </a:rPr>
                        <a:t> ??</a:t>
                      </a:r>
                    </a:p>
                    <a:p>
                      <a:pPr marL="0" indent="0">
                        <a:buFont typeface="+mj-lt"/>
                        <a:buNone/>
                      </a:pPr>
                      <a:endParaRPr lang="en-AU" sz="900" b="0" baseline="0" dirty="0">
                        <a:latin typeface="Century Gothic" panose="020B0502020202020204" pitchFamily="34" charset="0"/>
                      </a:endParaRPr>
                    </a:p>
                    <a:p>
                      <a:pPr marL="0" indent="0">
                        <a:buFont typeface="+mj-lt"/>
                        <a:buNone/>
                      </a:pPr>
                      <a:endParaRPr lang="en-US" sz="900" b="0" dirty="0">
                        <a:latin typeface="Century Gothic" panose="020B0502020202020204" pitchFamily="34" charset="0"/>
                      </a:endParaRPr>
                    </a:p>
                    <a:p>
                      <a:pPr marL="0" indent="0">
                        <a:buFont typeface="+mj-lt"/>
                        <a:buNone/>
                      </a:pPr>
                      <a:endParaRPr lang="en-AU" sz="900" b="0" dirty="0">
                        <a:latin typeface="Century Gothic" panose="020B0502020202020204" pitchFamily="34" charset="0"/>
                      </a:endParaRPr>
                    </a:p>
                  </a:txBody>
                  <a:tcPr marL="74295" marR="74295" marT="37148" marB="37148">
                    <a:solidFill>
                      <a:schemeClr val="accent2">
                        <a:lumMod val="40000"/>
                        <a:lumOff val="6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dirty="0">
                          <a:latin typeface="Century Gothic" panose="020B0502020202020204" pitchFamily="34" charset="0"/>
                        </a:rPr>
                        <a:t>Proloquo2go</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dirty="0">
                          <a:latin typeface="Century Gothic" panose="020B0502020202020204" pitchFamily="34" charset="0"/>
                        </a:rPr>
                        <a:t>Core words:</a:t>
                      </a:r>
                      <a:r>
                        <a:rPr lang="en-US" sz="900" b="1" baseline="0" dirty="0">
                          <a:latin typeface="Century Gothic" panose="020B0502020202020204" pitchFamily="34" charset="0"/>
                        </a:rPr>
                        <a:t> </a:t>
                      </a:r>
                      <a:r>
                        <a:rPr lang="en-US" sz="900" b="0" baseline="0" dirty="0">
                          <a:latin typeface="Century Gothic" panose="020B0502020202020204" pitchFamily="34" charset="0"/>
                        </a:rPr>
                        <a:t>Words appropriate to the interaction including little words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900" b="0" baseline="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baseline="0" dirty="0">
                          <a:latin typeface="Century Gothic" panose="020B0502020202020204" pitchFamily="34" charset="0"/>
                        </a:rPr>
                        <a:t>Fringe words: </a:t>
                      </a:r>
                      <a:r>
                        <a:rPr lang="en-US" sz="900" b="0" baseline="0" dirty="0">
                          <a:latin typeface="Century Gothic" panose="020B0502020202020204" pitchFamily="34" charset="0"/>
                        </a:rPr>
                        <a:t>Words appropriate to the topic and interaction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900" b="0" baseline="0"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0" baseline="0" dirty="0">
                          <a:latin typeface="Century Gothic" panose="020B0502020202020204" pitchFamily="34" charset="0"/>
                        </a:rPr>
                        <a:t> </a:t>
                      </a:r>
                      <a:endParaRPr lang="en-US" sz="900" b="1" baseline="0" dirty="0">
                        <a:latin typeface="Century Gothic" panose="020B0502020202020204" pitchFamily="34" charset="0"/>
                      </a:endParaRPr>
                    </a:p>
                  </a:txBody>
                  <a:tcPr marL="74295" marR="74295" marT="37148" marB="37148">
                    <a:solidFill>
                      <a:schemeClr val="accent2">
                        <a:lumMod val="40000"/>
                        <a:lumOff val="60000"/>
                      </a:schemeClr>
                    </a:solidFill>
                  </a:tcPr>
                </a:tc>
                <a:extLst>
                  <a:ext uri="{0D108BD9-81ED-4DB2-BD59-A6C34878D82A}">
                    <a16:rowId xmlns:a16="http://schemas.microsoft.com/office/drawing/2014/main" val="2050458863"/>
                  </a:ext>
                </a:extLst>
              </a:tr>
              <a:tr h="2662238">
                <a:tc>
                  <a:txBody>
                    <a:bodyPr/>
                    <a:lstStyle/>
                    <a:p>
                      <a:pPr marL="0" indent="0">
                        <a:buFont typeface="+mj-lt"/>
                        <a:buNone/>
                      </a:pPr>
                      <a:r>
                        <a:rPr lang="en-AU" sz="900" b="1" dirty="0">
                          <a:latin typeface="Century Gothic" panose="020B0502020202020204" pitchFamily="34" charset="0"/>
                        </a:rPr>
                        <a:t>Lesson Sequence: </a:t>
                      </a:r>
                    </a:p>
                    <a:p>
                      <a:pPr marL="0" marR="0" lvl="0" indent="0" algn="l" defTabSz="914400" rtl="0" eaLnBrk="1" fontAlgn="auto" latinLnBrk="0" hangingPunct="1">
                        <a:lnSpc>
                          <a:spcPct val="100000"/>
                        </a:lnSpc>
                        <a:spcBef>
                          <a:spcPts val="0"/>
                        </a:spcBef>
                        <a:spcAft>
                          <a:spcPts val="0"/>
                        </a:spcAft>
                        <a:buClrTx/>
                        <a:buSzTx/>
                        <a:buFont typeface="+mj-lt"/>
                        <a:buNone/>
                        <a:tabLst/>
                        <a:defRPr/>
                      </a:pPr>
                      <a:r>
                        <a:rPr lang="en-AU" sz="900" b="1" dirty="0">
                          <a:latin typeface="Century Gothic" panose="020B0502020202020204" pitchFamily="34" charset="0"/>
                        </a:rPr>
                        <a:t>Lesson Intro</a:t>
                      </a:r>
                      <a:r>
                        <a:rPr lang="en-AU" sz="900" b="0" dirty="0">
                          <a:latin typeface="Century Gothic" panose="020B0502020202020204" pitchFamily="34" charset="0"/>
                        </a:rPr>
                        <a:t>: Teacher will do a mini-lesson modelling </a:t>
                      </a:r>
                      <a:r>
                        <a:rPr lang="en-AU" sz="900" dirty="0">
                          <a:latin typeface="Century Gothic" panose="020B0502020202020204" pitchFamily="34" charset="0"/>
                        </a:rPr>
                        <a:t>writing a text with two or more elements, each element consisting of multiple sentences including at least one complex sentence</a:t>
                      </a:r>
                      <a:r>
                        <a:rPr lang="en-AU" sz="900" b="0" dirty="0">
                          <a:latin typeface="Century Gothic" panose="020B0502020202020204" pitchFamily="34" charset="0"/>
                        </a:rPr>
                        <a:t>.  Teacher may “talk aloud” to model generating language and may model sounding out words and using word wall.  Student will select a topic from a choice of three or more photos/images.</a:t>
                      </a:r>
                      <a:endParaRPr lang="en-AU" sz="900" b="0" baseline="0" dirty="0">
                        <a:latin typeface="Century Gothic" panose="020B0502020202020204" pitchFamily="34" charset="0"/>
                      </a:endParaRPr>
                    </a:p>
                    <a:p>
                      <a:pPr marL="0" indent="0">
                        <a:buFont typeface="+mj-lt"/>
                        <a:buNone/>
                      </a:pPr>
                      <a:endParaRPr lang="en-AU" sz="900" b="0" baseline="0" dirty="0">
                        <a:latin typeface="Century Gothic" panose="020B0502020202020204" pitchFamily="34" charset="0"/>
                      </a:endParaRPr>
                    </a:p>
                    <a:p>
                      <a:pPr marL="0" indent="0">
                        <a:buFont typeface="+mj-lt"/>
                        <a:buNone/>
                      </a:pPr>
                      <a:r>
                        <a:rPr lang="en-AU" sz="900" b="1" baseline="0" dirty="0">
                          <a:latin typeface="Century Gothic" panose="020B0502020202020204" pitchFamily="34" charset="0"/>
                        </a:rPr>
                        <a:t>Writing guidelines: </a:t>
                      </a:r>
                      <a:endParaRPr lang="en-AU" sz="900" b="0" baseline="0" dirty="0">
                        <a:latin typeface="Century Gothic" panose="020B0502020202020204" pitchFamily="34" charset="0"/>
                      </a:endParaRPr>
                    </a:p>
                    <a:p>
                      <a:r>
                        <a:rPr lang="en-AU" sz="900" b="0" i="0" u="none" strike="noStrike" kern="1200" dirty="0">
                          <a:solidFill>
                            <a:schemeClr val="dk1"/>
                          </a:solidFill>
                          <a:effectLst/>
                          <a:latin typeface="Century Gothic" panose="020B0502020202020204" pitchFamily="34" charset="0"/>
                          <a:ea typeface="+mn-ea"/>
                          <a:cs typeface="+mn-cs"/>
                        </a:rPr>
                        <a:t>1. Now say “what would you like to write about this?” Encourage them to write. Use the phrase “tell me more” to encourage more writing</a:t>
                      </a:r>
                    </a:p>
                    <a:p>
                      <a:pPr marL="0" marR="0" lvl="0" indent="0" algn="l" defTabSz="914400" rtl="0" eaLnBrk="1" fontAlgn="auto" latinLnBrk="0" hangingPunct="1">
                        <a:lnSpc>
                          <a:spcPct val="100000"/>
                        </a:lnSpc>
                        <a:spcBef>
                          <a:spcPts val="0"/>
                        </a:spcBef>
                        <a:spcAft>
                          <a:spcPts val="0"/>
                        </a:spcAft>
                        <a:buClrTx/>
                        <a:buSzTx/>
                        <a:buFontTx/>
                        <a:buNone/>
                        <a:tabLst/>
                        <a:defRPr/>
                      </a:pPr>
                      <a:r>
                        <a:rPr lang="en-AU" sz="900" b="0" i="0" u="none" strike="noStrike" kern="1200" dirty="0">
                          <a:solidFill>
                            <a:schemeClr val="dk1"/>
                          </a:solidFill>
                          <a:effectLst/>
                          <a:latin typeface="Century Gothic" panose="020B0502020202020204" pitchFamily="34" charset="0"/>
                          <a:ea typeface="+mn-ea"/>
                          <a:cs typeface="+mn-cs"/>
                        </a:rPr>
                        <a:t>2. </a:t>
                      </a:r>
                      <a:r>
                        <a:rPr lang="en-GB" sz="900" kern="1200" dirty="0">
                          <a:solidFill>
                            <a:schemeClr val="dk1"/>
                          </a:solidFill>
                          <a:effectLst/>
                          <a:latin typeface="Century Gothic" panose="020B0502020202020204" pitchFamily="34" charset="0"/>
                          <a:ea typeface="+mn-ea"/>
                          <a:cs typeface="+mn-cs"/>
                        </a:rPr>
                        <a:t>Do not assist them with selecting language for writing or with their spelling. Write down any language they generate about the topic and the letters they generate. </a:t>
                      </a:r>
                    </a:p>
                    <a:p>
                      <a:pPr marL="0" marR="0" lvl="0" indent="0" algn="l" defTabSz="914400" rtl="0" eaLnBrk="1" fontAlgn="auto" latinLnBrk="0" hangingPunct="1">
                        <a:lnSpc>
                          <a:spcPct val="100000"/>
                        </a:lnSpc>
                        <a:spcBef>
                          <a:spcPts val="0"/>
                        </a:spcBef>
                        <a:spcAft>
                          <a:spcPts val="0"/>
                        </a:spcAft>
                        <a:buClrTx/>
                        <a:buSzTx/>
                        <a:buFontTx/>
                        <a:buNone/>
                        <a:tabLst/>
                        <a:defRPr/>
                      </a:pPr>
                      <a:r>
                        <a:rPr lang="en-GB" sz="900" kern="1200" dirty="0">
                          <a:solidFill>
                            <a:schemeClr val="dk1"/>
                          </a:solidFill>
                          <a:effectLst/>
                          <a:latin typeface="Century Gothic" panose="020B0502020202020204" pitchFamily="34" charset="0"/>
                          <a:ea typeface="+mn-ea"/>
                          <a:cs typeface="+mn-cs"/>
                        </a:rPr>
                        <a:t>3. When they have finished writing ask them to add their name to the writing (and date if feasible).  You should add date if student doesn’t.</a:t>
                      </a:r>
                      <a:endParaRPr lang="en-AU" sz="900" kern="1200" dirty="0">
                        <a:solidFill>
                          <a:schemeClr val="dk1"/>
                        </a:solidFill>
                        <a:effectLst/>
                        <a:latin typeface="Century Gothic" panose="020B0502020202020204" pitchFamily="34" charset="0"/>
                        <a:ea typeface="+mn-ea"/>
                        <a:cs typeface="+mn-cs"/>
                      </a:endParaRPr>
                    </a:p>
                    <a:p>
                      <a:r>
                        <a:rPr lang="en-AU" sz="900" b="0" i="0" u="none" strike="noStrike" kern="1200">
                          <a:solidFill>
                            <a:schemeClr val="dk1"/>
                          </a:solidFill>
                          <a:effectLst/>
                          <a:latin typeface="Century Gothic" panose="020B0502020202020204" pitchFamily="34" charset="0"/>
                          <a:ea typeface="+mn-ea"/>
                          <a:cs typeface="+mn-cs"/>
                        </a:rPr>
                        <a:t>4. Add </a:t>
                      </a:r>
                      <a:r>
                        <a:rPr lang="en-AU" sz="900" b="0" i="0" u="none" strike="noStrike" kern="1200" dirty="0">
                          <a:solidFill>
                            <a:schemeClr val="dk1"/>
                          </a:solidFill>
                          <a:effectLst/>
                          <a:latin typeface="Century Gothic" panose="020B0502020202020204" pitchFamily="34" charset="0"/>
                          <a:ea typeface="+mn-ea"/>
                          <a:cs typeface="+mn-cs"/>
                        </a:rPr>
                        <a:t>any additional appropriate notes to the writing record form.</a:t>
                      </a:r>
                      <a:endParaRPr lang="en-AU" sz="900" kern="1200" dirty="0">
                        <a:solidFill>
                          <a:schemeClr val="dk1"/>
                        </a:solidFill>
                        <a:effectLst/>
                        <a:latin typeface="Century Gothic" panose="020B0502020202020204" pitchFamily="34" charset="0"/>
                        <a:ea typeface="+mn-ea"/>
                        <a:cs typeface="+mn-cs"/>
                      </a:endParaRPr>
                    </a:p>
                    <a:p>
                      <a:pPr marL="0" indent="0">
                        <a:buFont typeface="+mj-lt"/>
                        <a:buNone/>
                      </a:pPr>
                      <a:endParaRPr lang="en-AU" sz="900" b="0" baseline="0" dirty="0">
                        <a:latin typeface="Century Gothic" panose="020B0502020202020204" pitchFamily="34" charset="0"/>
                      </a:endParaRPr>
                    </a:p>
                    <a:p>
                      <a:pPr marL="0" indent="0">
                        <a:buFont typeface="+mj-lt"/>
                        <a:buNone/>
                      </a:pPr>
                      <a:r>
                        <a:rPr lang="en-AU" sz="900" b="1" baseline="0" dirty="0">
                          <a:latin typeface="Century Gothic" panose="020B0502020202020204" pitchFamily="34" charset="0"/>
                        </a:rPr>
                        <a:t>Review</a:t>
                      </a:r>
                      <a:r>
                        <a:rPr lang="en-AU" sz="900" b="0" baseline="0" dirty="0">
                          <a:latin typeface="Century Gothic" panose="020B0502020202020204" pitchFamily="34" charset="0"/>
                        </a:rPr>
                        <a:t>: </a:t>
                      </a:r>
                    </a:p>
                    <a:p>
                      <a:pPr marL="0" indent="0">
                        <a:buFont typeface="+mj-lt"/>
                        <a:buNone/>
                      </a:pPr>
                      <a:r>
                        <a:rPr lang="en-AU" sz="900" b="0" baseline="0" dirty="0">
                          <a:latin typeface="Century Gothic" panose="020B0502020202020204" pitchFamily="34" charset="0"/>
                        </a:rPr>
                        <a:t>Praise student for a job well done! Do not review writing on this day.</a:t>
                      </a:r>
                    </a:p>
                    <a:p>
                      <a:pPr marL="0" indent="0">
                        <a:buFont typeface="+mj-lt"/>
                        <a:buNone/>
                      </a:pPr>
                      <a:endParaRPr lang="en-AU" sz="900" b="0" baseline="0" dirty="0">
                        <a:latin typeface="Century Gothic" panose="020B0502020202020204" pitchFamily="34" charset="0"/>
                      </a:endParaRPr>
                    </a:p>
                    <a:p>
                      <a:pPr marL="0" indent="0">
                        <a:buFont typeface="+mj-lt"/>
                        <a:buNone/>
                      </a:pPr>
                      <a:endParaRPr lang="en-AU" sz="900" b="0" baseline="0" dirty="0">
                        <a:latin typeface="Century Gothic" panose="020B0502020202020204" pitchFamily="34" charset="0"/>
                      </a:endParaRPr>
                    </a:p>
                    <a:p>
                      <a:pPr marL="0" indent="0">
                        <a:buFont typeface="+mj-lt"/>
                        <a:buNone/>
                      </a:pPr>
                      <a:endParaRPr lang="en-AU" sz="900" b="0" baseline="0" dirty="0">
                        <a:latin typeface="Century Gothic" panose="020B0502020202020204" pitchFamily="34" charset="0"/>
                      </a:endParaRPr>
                    </a:p>
                  </a:txBody>
                  <a:tcPr marL="74295" marR="74295" marT="37148" marB="37148">
                    <a:solidFill>
                      <a:schemeClr val="accent2">
                        <a:lumMod val="20000"/>
                        <a:lumOff val="80000"/>
                      </a:schemeClr>
                    </a:solidFill>
                  </a:tcPr>
                </a:tc>
                <a:tc>
                  <a:txBody>
                    <a:bodyPr/>
                    <a:lstStyle/>
                    <a:p>
                      <a:pPr marL="0" indent="0">
                        <a:buFont typeface="Arial" panose="020B0604020202020204" pitchFamily="34" charset="0"/>
                        <a:buNone/>
                      </a:pPr>
                      <a:r>
                        <a:rPr lang="en-AU" sz="900" b="1" dirty="0">
                          <a:latin typeface="Century Gothic" panose="020B0502020202020204" pitchFamily="34" charset="0"/>
                        </a:rPr>
                        <a:t>Resources</a:t>
                      </a:r>
                      <a:endParaRPr lang="en-AU" sz="900" dirty="0">
                        <a:latin typeface="Century Gothic" panose="020B0502020202020204" pitchFamily="34" charset="0"/>
                      </a:endParaRPr>
                    </a:p>
                    <a:p>
                      <a:pPr marL="0" indent="0">
                        <a:buFont typeface="Arial" panose="020B0604020202020204" pitchFamily="34" charset="0"/>
                        <a:buNone/>
                      </a:pPr>
                      <a:r>
                        <a:rPr lang="en-AU" sz="900" dirty="0">
                          <a:latin typeface="Century Gothic" panose="020B0502020202020204" pitchFamily="34" charset="0"/>
                        </a:rPr>
                        <a:t>Writing tool –QWERTY keyboard, pen</a:t>
                      </a:r>
                    </a:p>
                    <a:p>
                      <a:pPr marL="0" indent="0">
                        <a:buFont typeface="Arial" panose="020B0604020202020204" pitchFamily="34" charset="0"/>
                        <a:buNone/>
                      </a:pPr>
                      <a:r>
                        <a:rPr lang="en-AU" sz="900" dirty="0">
                          <a:latin typeface="Century Gothic" panose="020B0502020202020204" pitchFamily="34" charset="0"/>
                        </a:rPr>
                        <a:t>Writing record forms</a:t>
                      </a:r>
                    </a:p>
                    <a:p>
                      <a:pPr marL="0" indent="0">
                        <a:buFont typeface="Arial" panose="020B0604020202020204" pitchFamily="34" charset="0"/>
                        <a:buNone/>
                      </a:pPr>
                      <a:r>
                        <a:rPr lang="en-AU" sz="900" dirty="0">
                          <a:latin typeface="Century Gothic" panose="020B0502020202020204" pitchFamily="34" charset="0"/>
                        </a:rPr>
                        <a:t>English book</a:t>
                      </a:r>
                    </a:p>
                    <a:p>
                      <a:pPr marL="0" indent="0">
                        <a:buFont typeface="Arial" panose="020B0604020202020204" pitchFamily="34" charset="0"/>
                        <a:buNone/>
                      </a:pPr>
                      <a:r>
                        <a:rPr lang="en-AU" sz="900" dirty="0">
                          <a:latin typeface="Century Gothic" panose="020B0502020202020204" pitchFamily="34" charset="0"/>
                        </a:rPr>
                        <a:t>Three or more photos/images for topic selection</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AU" sz="900" dirty="0">
                          <a:latin typeface="Century Gothic" panose="020B0502020202020204" pitchFamily="34" charset="0"/>
                        </a:rPr>
                        <a:t>Pen/pencil to transcribe student writing if needed</a:t>
                      </a:r>
                    </a:p>
                    <a:p>
                      <a:pPr marL="0" indent="0">
                        <a:buFont typeface="Arial" panose="020B0604020202020204" pitchFamily="34" charset="0"/>
                        <a:buNone/>
                      </a:pPr>
                      <a:r>
                        <a:rPr lang="en-AU" sz="900" dirty="0">
                          <a:latin typeface="Century Gothic" panose="020B0502020202020204" pitchFamily="34" charset="0"/>
                        </a:rPr>
                        <a:t>Glue stick to add image and record form to English book</a:t>
                      </a:r>
                    </a:p>
                  </a:txBody>
                  <a:tcPr marL="74295" marR="74295" marT="37148" marB="37148">
                    <a:solidFill>
                      <a:schemeClr val="accent2">
                        <a:lumMod val="20000"/>
                        <a:lumOff val="80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900" b="1" baseline="0" dirty="0">
                          <a:latin typeface="Century Gothic" panose="020B0502020202020204" pitchFamily="34" charset="0"/>
                        </a:rPr>
                        <a:t>PODD</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900" b="1" dirty="0">
                        <a:latin typeface="Century Gothic" panose="020B0502020202020204" pitchFamily="34" charset="0"/>
                      </a:endParaRPr>
                    </a:p>
                    <a:p>
                      <a:pPr marL="0" indent="0">
                        <a:buFont typeface="Arial" panose="020B0604020202020204" pitchFamily="34" charset="0"/>
                        <a:buNone/>
                      </a:pPr>
                      <a:r>
                        <a:rPr lang="en-AU" sz="900" b="1" dirty="0">
                          <a:latin typeface="Century Gothic" panose="020B0502020202020204" pitchFamily="34" charset="0"/>
                        </a:rPr>
                        <a:t>Two Page Opening PODD</a:t>
                      </a:r>
                      <a:r>
                        <a:rPr lang="en-AU" sz="900" b="1" dirty="0">
                          <a:latin typeface="Century Gothic" panose="020B0502020202020204" pitchFamily="34" charset="0"/>
                          <a:sym typeface="Wingdings" pitchFamily="2" charset="2"/>
                        </a:rPr>
                        <a:t>:</a:t>
                      </a:r>
                    </a:p>
                    <a:p>
                      <a:pPr marL="0" indent="0">
                        <a:buFont typeface="Arial" panose="020B0604020202020204" pitchFamily="34" charset="0"/>
                        <a:buNone/>
                      </a:pPr>
                      <a:r>
                        <a:rPr lang="en-AU" sz="900" b="0" baseline="0" dirty="0">
                          <a:latin typeface="Century Gothic" panose="020B0502020202020204" pitchFamily="34" charset="0"/>
                        </a:rPr>
                        <a:t>Students at this level should be using or getting access to a Two Page Opening PODD book to enable modelling and generation of little words.  Alternatively, they should be using the 60 cell arrangement in a PODD app.</a:t>
                      </a:r>
                    </a:p>
                    <a:p>
                      <a:pPr marL="0" indent="0">
                        <a:buFont typeface="Arial" panose="020B0604020202020204" pitchFamily="34" charset="0"/>
                        <a:buNone/>
                      </a:pPr>
                      <a:endParaRPr lang="en-AU" sz="900" b="0" baseline="0" dirty="0">
                        <a:latin typeface="Century Gothic" panose="020B0502020202020204" pitchFamily="34" charset="0"/>
                      </a:endParaRPr>
                    </a:p>
                    <a:p>
                      <a:pPr marL="0" indent="0">
                        <a:buFont typeface="Arial" panose="020B0604020202020204" pitchFamily="34" charset="0"/>
                        <a:buNone/>
                      </a:pPr>
                      <a:endParaRPr lang="en-AU" sz="900" b="0" baseline="0" dirty="0">
                        <a:latin typeface="Century Gothic" panose="020B0502020202020204" pitchFamily="34" charset="0"/>
                      </a:endParaRPr>
                    </a:p>
                  </a:txBody>
                  <a:tcPr marL="74295" marR="74295" marT="37148" marB="37148">
                    <a:solidFill>
                      <a:schemeClr val="accent2">
                        <a:lumMod val="20000"/>
                        <a:lumOff val="80000"/>
                      </a:schemeClr>
                    </a:solidFill>
                  </a:tcPr>
                </a:tc>
                <a:extLst>
                  <a:ext uri="{0D108BD9-81ED-4DB2-BD59-A6C34878D82A}">
                    <a16:rowId xmlns:a16="http://schemas.microsoft.com/office/drawing/2014/main" val="3070397823"/>
                  </a:ext>
                </a:extLst>
              </a:tr>
            </a:tbl>
          </a:graphicData>
        </a:graphic>
      </p:graphicFrame>
      <p:pic>
        <p:nvPicPr>
          <p:cNvPr id="7" name="Picture 6" descr="Graphical user interface, text, application, email&#10;&#10;Description automatically generated">
            <a:extLst>
              <a:ext uri="{FF2B5EF4-FFF2-40B4-BE49-F238E27FC236}">
                <a16:creationId xmlns:a16="http://schemas.microsoft.com/office/drawing/2014/main" id="{CF7830AC-FA93-1338-97B8-39470562229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778828" y="5501340"/>
            <a:ext cx="2188029" cy="700393"/>
          </a:xfrm>
          <a:prstGeom prst="rect">
            <a:avLst/>
          </a:prstGeom>
        </p:spPr>
      </p:pic>
      <p:pic>
        <p:nvPicPr>
          <p:cNvPr id="5" name="Picture 4" descr="A picture containing text, electronics, keyboard&#10;&#10;Description automatically generated">
            <a:extLst>
              <a:ext uri="{FF2B5EF4-FFF2-40B4-BE49-F238E27FC236}">
                <a16:creationId xmlns:a16="http://schemas.microsoft.com/office/drawing/2014/main" id="{6905BE69-49C5-A5C2-1203-B02DF33B43E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00600" y="4694865"/>
            <a:ext cx="1331529" cy="711504"/>
          </a:xfrm>
          <a:prstGeom prst="rect">
            <a:avLst/>
          </a:prstGeom>
        </p:spPr>
      </p:pic>
    </p:spTree>
    <p:extLst>
      <p:ext uri="{BB962C8B-B14F-4D97-AF65-F5344CB8AC3E}">
        <p14:creationId xmlns:p14="http://schemas.microsoft.com/office/powerpoint/2010/main" val="2049603772"/>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5455</TotalTime>
  <Words>2694</Words>
  <Application>Microsoft Macintosh PowerPoint</Application>
  <PresentationFormat>A4 Paper (210x297 mm)</PresentationFormat>
  <Paragraphs>250</Paragraphs>
  <Slides>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vt:i4>
      </vt:variant>
    </vt:vector>
  </HeadingPairs>
  <TitlesOfParts>
    <vt:vector size="10" baseType="lpstr">
      <vt:lpstr>Arial</vt:lpstr>
      <vt:lpstr>Calibri</vt:lpstr>
      <vt:lpstr>Calibri Light</vt:lpstr>
      <vt:lpstr>Century Gothic</vt:lpstr>
      <vt:lpstr>Office Theme</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veronica joyce</dc:creator>
  <cp:lastModifiedBy>Jane Farrall</cp:lastModifiedBy>
  <cp:revision>139</cp:revision>
  <cp:lastPrinted>2022-03-11T01:14:46Z</cp:lastPrinted>
  <dcterms:created xsi:type="dcterms:W3CDTF">2021-07-29T03:08:15Z</dcterms:created>
  <dcterms:modified xsi:type="dcterms:W3CDTF">2022-05-26T12:57:04Z</dcterms:modified>
</cp:coreProperties>
</file>