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76" r:id="rId3"/>
    <p:sldId id="277" r:id="rId4"/>
    <p:sldId id="278" r:id="rId5"/>
    <p:sldId id="275" r:id="rId6"/>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34" autoAdjust="0"/>
    <p:restoredTop sz="94558" autoAdjust="0"/>
  </p:normalViewPr>
  <p:slideViewPr>
    <p:cSldViewPr snapToGrid="0">
      <p:cViewPr varScale="1">
        <p:scale>
          <a:sx n="121" d="100"/>
          <a:sy n="121" d="100"/>
        </p:scale>
        <p:origin x="204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470878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939594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172743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616749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73010D-5C6E-4A6C-AF04-487F7798CBB1}" type="datetimeFigureOut">
              <a:rPr lang="en-AU" smtClean="0"/>
              <a:t>26/5/2022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2515701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73010D-5C6E-4A6C-AF04-487F7798CBB1}" type="datetimeFigureOut">
              <a:rPr lang="en-AU" smtClean="0"/>
              <a:t>26/5/2022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974153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73010D-5C6E-4A6C-AF04-487F7798CBB1}" type="datetimeFigureOut">
              <a:rPr lang="en-AU" smtClean="0"/>
              <a:t>26/5/2022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528501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843140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229400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799582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228694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3010D-5C6E-4A6C-AF04-487F7798CBB1}" type="datetimeFigureOut">
              <a:rPr lang="en-AU" smtClean="0"/>
              <a:t>26/5/2022</a:t>
            </a:fld>
            <a:endParaRPr lang="en-AU"/>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C7788C-FF6D-49E0-9DE3-75BE6DDBDE4E}" type="slidenum">
              <a:rPr lang="en-AU" smtClean="0"/>
              <a:t>‹#›</a:t>
            </a:fld>
            <a:endParaRPr lang="en-AU"/>
          </a:p>
        </p:txBody>
      </p:sp>
    </p:spTree>
    <p:extLst>
      <p:ext uri="{BB962C8B-B14F-4D97-AF65-F5344CB8AC3E}">
        <p14:creationId xmlns:p14="http://schemas.microsoft.com/office/powerpoint/2010/main" val="3283561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youtube.com/watch?v=2dyCe1GPagE" TargetMode="Externa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324653839"/>
              </p:ext>
            </p:extLst>
          </p:nvPr>
        </p:nvGraphicFramePr>
        <p:xfrm>
          <a:off x="357171" y="34422"/>
          <a:ext cx="8770500" cy="631888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H. Day: Monday</a:t>
                      </a:r>
                    </a:p>
                    <a:p>
                      <a:r>
                        <a:rPr lang="en-US" sz="1100" baseline="0" dirty="0">
                          <a:solidFill>
                            <a:schemeClr val="bg1"/>
                          </a:solidFill>
                          <a:latin typeface="Century Gothic" panose="020B0502020202020204" pitchFamily="34" charset="0"/>
                        </a:rPr>
                        <a:t>Students: Levi</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H will write one or more complex sentences with conjunctions and components of who, what, when, where and why.</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write one or more complex sentences with conjunctions and two or more components of who, what, when, where and why. </a:t>
                      </a:r>
                      <a:r>
                        <a:rPr lang="en-AU" sz="900" b="1" dirty="0">
                          <a:latin typeface="Century Gothic" panose="020B0502020202020204" pitchFamily="34" charset="0"/>
                        </a:rPr>
                        <a:t>Most</a:t>
                      </a:r>
                      <a:r>
                        <a:rPr lang="en-AU" sz="900" dirty="0">
                          <a:latin typeface="Century Gothic" panose="020B0502020202020204" pitchFamily="34" charset="0"/>
                        </a:rPr>
                        <a:t> Students will write one or more complex sentences with conjunctions and three or more components of who, what, when, where and why</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a:t>
                      </a:r>
                      <a:r>
                        <a:rPr lang="en-AU" sz="900" dirty="0">
                          <a:latin typeface="Century Gothic" panose="020B0502020202020204" pitchFamily="34" charset="0"/>
                        </a:rPr>
                        <a:t>Students will write two or more complex sentences with conjunctions and four or more components of who, what, when, where and why</a:t>
                      </a:r>
                      <a:r>
                        <a:rPr lang="en-AU" sz="900" b="0" baseline="0" dirty="0">
                          <a:latin typeface="Century Gothic" panose="020B0502020202020204" pitchFamily="34" charset="0"/>
                        </a:rPr>
                        <a:t>..</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r>
                        <a:rPr lang="en-AU" sz="900" dirty="0">
                          <a:latin typeface="Century Gothic" panose="020B0502020202020204" pitchFamily="34" charset="0"/>
                        </a:rPr>
                        <a:t>English: Create short imaginative, informative and persuasive texts using growing knowledge of text structures and language features (ACELY1671)</a:t>
                      </a:r>
                    </a:p>
                    <a:p>
                      <a:pPr marL="0" indent="0">
                        <a:buFont typeface="+mj-lt"/>
                        <a:buNone/>
                      </a:pPr>
                      <a:endParaRPr lang="en-AU" sz="900" dirty="0">
                        <a:latin typeface="Century Gothic" panose="020B0502020202020204" pitchFamily="34" charset="0"/>
                      </a:endParaRP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do a mini-lesson modelling one to two complex sentences, with conjunctions and components of the 5Ws.  Teacher may “talk aloud” to model generating language and using spaces and may model sounding out words and using word wall.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one or two complex sentences.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a:solidFill>
                            <a:schemeClr val="dk1"/>
                          </a:solidFill>
                          <a:effectLst/>
                          <a:latin typeface="Century Gothic" panose="020B0502020202020204" pitchFamily="34" charset="0"/>
                          <a:ea typeface="+mn-ea"/>
                          <a:cs typeface="+mn-cs"/>
                        </a:rPr>
                        <a:t>2. </a:t>
                      </a:r>
                      <a:r>
                        <a:rPr lang="en-AU" sz="900" b="0" i="0" u="none" strike="noStrike" kern="1200" dirty="0">
                          <a:solidFill>
                            <a:schemeClr val="dk1"/>
                          </a:solidFill>
                          <a:effectLst/>
                          <a:latin typeface="Century Gothic" panose="020B0502020202020204" pitchFamily="34" charset="0"/>
                          <a:ea typeface="+mn-ea"/>
                          <a:cs typeface="+mn-cs"/>
                        </a:rPr>
                        <a:t>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a:t>
                      </a:r>
                      <a:r>
                        <a:rPr lang="en-AU" sz="900" b="0" i="0" u="none" strike="noStrike" kern="1200" dirty="0">
                          <a:solidFill>
                            <a:schemeClr val="dk1"/>
                          </a:solidFill>
                          <a:effectLst/>
                          <a:latin typeface="+mn-lt"/>
                          <a:ea typeface="+mn-ea"/>
                          <a:cs typeface="+mn-cs"/>
                        </a:rPr>
                        <a:t>  </a:t>
                      </a:r>
                    </a:p>
                    <a:p>
                      <a:pPr marL="0" indent="0">
                        <a:buFont typeface="+mj-lt"/>
                        <a:buNone/>
                      </a:pPr>
                      <a:endParaRPr lang="en-AU" sz="900" b="0" i="0" u="none" strike="noStrike" kern="1200" dirty="0">
                        <a:solidFill>
                          <a:schemeClr val="dk1"/>
                        </a:solidFill>
                        <a:effectLst/>
                        <a:latin typeface="+mn-lt"/>
                        <a:ea typeface="+mn-ea"/>
                        <a:cs typeface="+mn-cs"/>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487305"/>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4704249"/>
            <a:ext cx="1331529" cy="711504"/>
          </a:xfrm>
          <a:prstGeom prst="rect">
            <a:avLst/>
          </a:prstGeom>
        </p:spPr>
      </p:pic>
    </p:spTree>
    <p:extLst>
      <p:ext uri="{BB962C8B-B14F-4D97-AF65-F5344CB8AC3E}">
        <p14:creationId xmlns:p14="http://schemas.microsoft.com/office/powerpoint/2010/main" val="804224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1852597325"/>
              </p:ext>
            </p:extLst>
          </p:nvPr>
        </p:nvGraphicFramePr>
        <p:xfrm>
          <a:off x="357171" y="34422"/>
          <a:ext cx="8770500" cy="631888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H. Day: Tuesday</a:t>
                      </a:r>
                    </a:p>
                    <a:p>
                      <a:r>
                        <a:rPr lang="en-US" sz="1100" baseline="0" dirty="0">
                          <a:solidFill>
                            <a:schemeClr val="bg1"/>
                          </a:solidFill>
                          <a:latin typeface="Century Gothic" panose="020B0502020202020204" pitchFamily="34" charset="0"/>
                        </a:rPr>
                        <a:t>Students: Levi</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H will write one or more complex sentences with conjunctions and components of who, what, when, where and why.</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write one or more complex sentences with conjunctions and two or more components of who, what, when, where and why. </a:t>
                      </a:r>
                      <a:r>
                        <a:rPr lang="en-AU" sz="900" b="1" dirty="0">
                          <a:latin typeface="Century Gothic" panose="020B0502020202020204" pitchFamily="34" charset="0"/>
                        </a:rPr>
                        <a:t>Most</a:t>
                      </a:r>
                      <a:r>
                        <a:rPr lang="en-AU" sz="900" dirty="0">
                          <a:latin typeface="Century Gothic" panose="020B0502020202020204" pitchFamily="34" charset="0"/>
                        </a:rPr>
                        <a:t> Students will write one or more complex sentences with conjunctions and three or more components of who, what, when, where and why</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a:t>
                      </a:r>
                      <a:r>
                        <a:rPr lang="en-AU" sz="900" dirty="0">
                          <a:latin typeface="Century Gothic" panose="020B0502020202020204" pitchFamily="34" charset="0"/>
                        </a:rPr>
                        <a:t>Students will write two or more complex sentences with conjunctions and four or more components of who, what, when, where and why</a:t>
                      </a:r>
                      <a:r>
                        <a:rPr lang="en-AU" sz="900" b="0" baseline="0" dirty="0">
                          <a:latin typeface="Century Gothic" panose="020B0502020202020204" pitchFamily="34" charset="0"/>
                        </a:rPr>
                        <a:t>..</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r>
                        <a:rPr lang="en-AU" sz="900" dirty="0">
                          <a:latin typeface="Century Gothic" panose="020B0502020202020204" pitchFamily="34" charset="0"/>
                        </a:rPr>
                        <a:t>English: Create short imaginative, informative and persuasive texts using growing knowledge of text structures and language features (ACELY1671)</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dirty="0">
                          <a:latin typeface="Century Gothic" panose="020B0502020202020204" pitchFamily="34" charset="0"/>
                        </a:rPr>
                        <a:t>Science: </a:t>
                      </a:r>
                      <a:r>
                        <a:rPr lang="en-AU" sz="900" b="0" kern="1200" dirty="0">
                          <a:solidFill>
                            <a:schemeClr val="dk1"/>
                          </a:solidFill>
                          <a:effectLst/>
                          <a:latin typeface="Century Gothic" panose="020B0502020202020204" pitchFamily="34" charset="0"/>
                          <a:ea typeface="+mn-ea"/>
                          <a:cs typeface="+mn-cs"/>
                        </a:rPr>
                        <a:t>Objects are made of materials that have observable properties (ACSSU003)</a:t>
                      </a: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indent="0">
                        <a:buFont typeface="+mj-lt"/>
                        <a:buNone/>
                      </a:pPr>
                      <a:r>
                        <a:rPr lang="en-AU" sz="900" b="1" dirty="0">
                          <a:latin typeface="Century Gothic" panose="020B0502020202020204" pitchFamily="34" charset="0"/>
                        </a:rPr>
                        <a:t>Lesson Intro</a:t>
                      </a:r>
                      <a:r>
                        <a:rPr lang="en-AU" sz="900" b="0" dirty="0">
                          <a:latin typeface="Century Gothic" panose="020B0502020202020204" pitchFamily="34" charset="0"/>
                        </a:rPr>
                        <a:t>: Class will watch a video on density, floating and sinking </a:t>
                      </a:r>
                      <a:r>
                        <a:rPr lang="en-AU" sz="900" b="0" dirty="0">
                          <a:latin typeface="Century Gothic" panose="020B0502020202020204" pitchFamily="34" charset="0"/>
                          <a:hlinkClick r:id="rId2"/>
                        </a:rPr>
                        <a:t>https://www.youtube.com/watch?v=2dyCe1GPagE</a:t>
                      </a:r>
                      <a:r>
                        <a:rPr lang="en-AU" sz="900" b="0" dirty="0">
                          <a:latin typeface="Century Gothic" panose="020B0502020202020204" pitchFamily="34" charset="0"/>
                        </a:rPr>
                        <a:t>.</a:t>
                      </a:r>
                      <a:r>
                        <a:rPr lang="en-AU" sz="900" b="0" baseline="0" dirty="0">
                          <a:latin typeface="Century Gothic" panose="020B0502020202020204" pitchFamily="34" charset="0"/>
                        </a:rPr>
                        <a:t> </a:t>
                      </a:r>
                      <a:r>
                        <a:rPr lang="en-AU" sz="900" b="0" dirty="0">
                          <a:latin typeface="Century Gothic" panose="020B0502020202020204" pitchFamily="34" charset="0"/>
                        </a:rPr>
                        <a:t>Teacher will do a mini-lesson modelling one to two complex sentences, with conjunctions and components of the 5Ws.  Teacher may “talk aloud” to model generating language and using spaces and may model sounding out words and using word wall. Student will select a topic from a choice of three or more stills from video.</a:t>
                      </a: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one or two complex sentences.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a:t>
                      </a:r>
                      <a:r>
                        <a:rPr lang="en-AU" sz="900" b="0" i="0" u="none" strike="noStrike" kern="1200" dirty="0">
                          <a:solidFill>
                            <a:schemeClr val="dk1"/>
                          </a:solidFill>
                          <a:effectLst/>
                          <a:latin typeface="+mn-lt"/>
                          <a:ea typeface="+mn-ea"/>
                          <a:cs typeface="+mn-cs"/>
                        </a:rPr>
                        <a:t>  </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5581895"/>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8828" y="4725269"/>
            <a:ext cx="1331529" cy="711504"/>
          </a:xfrm>
          <a:prstGeom prst="rect">
            <a:avLst/>
          </a:prstGeom>
        </p:spPr>
      </p:pic>
    </p:spTree>
    <p:extLst>
      <p:ext uri="{BB962C8B-B14F-4D97-AF65-F5344CB8AC3E}">
        <p14:creationId xmlns:p14="http://schemas.microsoft.com/office/powerpoint/2010/main" val="462534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103533596"/>
              </p:ext>
            </p:extLst>
          </p:nvPr>
        </p:nvGraphicFramePr>
        <p:xfrm>
          <a:off x="357171" y="34422"/>
          <a:ext cx="8770500" cy="631888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H. Day: Wednesday</a:t>
                      </a:r>
                    </a:p>
                    <a:p>
                      <a:r>
                        <a:rPr lang="en-US" sz="1100" baseline="0" dirty="0">
                          <a:solidFill>
                            <a:schemeClr val="bg1"/>
                          </a:solidFill>
                          <a:latin typeface="Century Gothic" panose="020B0502020202020204" pitchFamily="34" charset="0"/>
                        </a:rPr>
                        <a:t>Students: Levi</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H will write one or more complex sentences with conjunctions and components of who, what, when, where and why.</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write one or more complex sentences with conjunctions and two or more components of who, what, when, where and why. </a:t>
                      </a:r>
                      <a:r>
                        <a:rPr lang="en-AU" sz="900" b="1" dirty="0">
                          <a:latin typeface="Century Gothic" panose="020B0502020202020204" pitchFamily="34" charset="0"/>
                        </a:rPr>
                        <a:t>Most</a:t>
                      </a:r>
                      <a:r>
                        <a:rPr lang="en-AU" sz="900" dirty="0">
                          <a:latin typeface="Century Gothic" panose="020B0502020202020204" pitchFamily="34" charset="0"/>
                        </a:rPr>
                        <a:t> Students will write one or more complex sentences with conjunctions and three or more components of who, what, when, where and why</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a:t>
                      </a:r>
                      <a:r>
                        <a:rPr lang="en-AU" sz="900" dirty="0">
                          <a:latin typeface="Century Gothic" panose="020B0502020202020204" pitchFamily="34" charset="0"/>
                        </a:rPr>
                        <a:t>Students will write two or more complex sentences with conjunctions and four or more components of who, what, when, where and why</a:t>
                      </a:r>
                      <a:r>
                        <a:rPr lang="en-AU" sz="900" b="0" baseline="0" dirty="0">
                          <a:latin typeface="Century Gothic" panose="020B0502020202020204" pitchFamily="34" charset="0"/>
                        </a:rPr>
                        <a:t>..</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r>
                        <a:rPr lang="en-AU" sz="900" dirty="0">
                          <a:latin typeface="Century Gothic" panose="020B0502020202020204" pitchFamily="34" charset="0"/>
                        </a:rPr>
                        <a:t>English: Create short imaginative, informative and persuasive texts using growing knowledge of text structures and language features (ACELY1671)</a:t>
                      </a:r>
                    </a:p>
                    <a:p>
                      <a:pPr marL="0" indent="0">
                        <a:buFont typeface="+mj-lt"/>
                        <a:buNone/>
                      </a:pPr>
                      <a:endParaRPr lang="en-AU" sz="900" b="1" dirty="0">
                        <a:latin typeface="Century Gothic" panose="020B0502020202020204" pitchFamily="34" charset="0"/>
                      </a:endParaRPr>
                    </a:p>
                    <a:p>
                      <a:pPr marL="0" indent="0">
                        <a:buFont typeface="+mj-lt"/>
                        <a:buNone/>
                      </a:pPr>
                      <a:endParaRPr lang="en-AU" sz="900" b="1" dirty="0">
                        <a:latin typeface="Century Gothic" panose="020B0502020202020204" pitchFamily="34" charset="0"/>
                      </a:endParaRPr>
                    </a:p>
                    <a:p>
                      <a:pPr marL="0" indent="0">
                        <a:buFont typeface="+mj-lt"/>
                        <a:buNone/>
                      </a:pPr>
                      <a:endParaRPr lang="en-AU" sz="900" b="1"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do a mini-lesson modelling one to two complex sentences, with conjunctions and components of the 5Ws.  Teacher may “talk aloud” to model generating language and using spaces and may model sounding out words and using word wall.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one or two complex sentences.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a:t>
                      </a:r>
                      <a:r>
                        <a:rPr lang="en-AU" sz="900" b="0" i="0" u="none" strike="noStrike" kern="1200" dirty="0">
                          <a:solidFill>
                            <a:schemeClr val="dk1"/>
                          </a:solidFill>
                          <a:effectLst/>
                          <a:latin typeface="+mn-lt"/>
                          <a:ea typeface="+mn-ea"/>
                          <a:cs typeface="+mn-cs"/>
                        </a:rPr>
                        <a:t>  </a:t>
                      </a:r>
                    </a:p>
                    <a:p>
                      <a:pPr marL="0" indent="0">
                        <a:buFont typeface="+mj-lt"/>
                        <a:buNone/>
                      </a:pPr>
                      <a:endParaRPr lang="en-AU" sz="900" b="0" i="0" u="none" strike="noStrike" kern="1200" dirty="0">
                        <a:solidFill>
                          <a:schemeClr val="dk1"/>
                        </a:solidFill>
                        <a:effectLst/>
                        <a:latin typeface="+mn-lt"/>
                        <a:ea typeface="+mn-ea"/>
                        <a:cs typeface="+mn-cs"/>
                      </a:endParaRPr>
                    </a:p>
                    <a:p>
                      <a:pPr marL="0" indent="0">
                        <a:buFont typeface="+mj-lt"/>
                        <a:buNone/>
                      </a:pPr>
                      <a:endParaRPr lang="en-AU" sz="900" b="0" i="0" u="none" strike="noStrike" kern="1200" dirty="0">
                        <a:solidFill>
                          <a:schemeClr val="dk1"/>
                        </a:solidFill>
                        <a:effectLst/>
                        <a:latin typeface="+mn-lt"/>
                        <a:ea typeface="+mn-ea"/>
                        <a:cs typeface="+mn-cs"/>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581895"/>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9848" y="4693739"/>
            <a:ext cx="1331529" cy="711504"/>
          </a:xfrm>
          <a:prstGeom prst="rect">
            <a:avLst/>
          </a:prstGeom>
        </p:spPr>
      </p:pic>
    </p:spTree>
    <p:extLst>
      <p:ext uri="{BB962C8B-B14F-4D97-AF65-F5344CB8AC3E}">
        <p14:creationId xmlns:p14="http://schemas.microsoft.com/office/powerpoint/2010/main" val="29956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493464661"/>
              </p:ext>
            </p:extLst>
          </p:nvPr>
        </p:nvGraphicFramePr>
        <p:xfrm>
          <a:off x="357171" y="34422"/>
          <a:ext cx="8770500" cy="618172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H. Day: Thursday</a:t>
                      </a:r>
                    </a:p>
                    <a:p>
                      <a:r>
                        <a:rPr lang="en-US" sz="1100" baseline="0" dirty="0">
                          <a:solidFill>
                            <a:schemeClr val="bg1"/>
                          </a:solidFill>
                          <a:latin typeface="Century Gothic" panose="020B0502020202020204" pitchFamily="34" charset="0"/>
                        </a:rPr>
                        <a:t>Students: Levi</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H will write one or more complex sentences with conjunctions and components of who, what, when, where and why.</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write one or more complex sentences with conjunctions and two or more components of who, what, when, where and why. </a:t>
                      </a:r>
                      <a:r>
                        <a:rPr lang="en-AU" sz="900" b="1" dirty="0">
                          <a:latin typeface="Century Gothic" panose="020B0502020202020204" pitchFamily="34" charset="0"/>
                        </a:rPr>
                        <a:t>Most</a:t>
                      </a:r>
                      <a:r>
                        <a:rPr lang="en-AU" sz="900" dirty="0">
                          <a:latin typeface="Century Gothic" panose="020B0502020202020204" pitchFamily="34" charset="0"/>
                        </a:rPr>
                        <a:t> Students will write one or more complex sentences with conjunctions and three or more components of who, what, when, where and why</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a:t>
                      </a:r>
                      <a:r>
                        <a:rPr lang="en-AU" sz="900" dirty="0">
                          <a:latin typeface="Century Gothic" panose="020B0502020202020204" pitchFamily="34" charset="0"/>
                        </a:rPr>
                        <a:t>Students will write two or more complex sentences with conjunctions and four or more components of who, what, when, where and why</a:t>
                      </a:r>
                      <a:r>
                        <a:rPr lang="en-AU" sz="900" b="0" baseline="0" dirty="0">
                          <a:latin typeface="Century Gothic" panose="020B0502020202020204" pitchFamily="34" charset="0"/>
                        </a:rPr>
                        <a:t>..</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r>
                        <a:rPr lang="en-AU" sz="900" dirty="0">
                          <a:latin typeface="Century Gothic" panose="020B0502020202020204" pitchFamily="34" charset="0"/>
                        </a:rPr>
                        <a:t>English: Create short imaginative, informative and persuasive texts using growing knowledge of text structures and language features (ACELY1671)</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dirty="0">
                          <a:latin typeface="Century Gothic" panose="020B0502020202020204" pitchFamily="34" charset="0"/>
                        </a:rPr>
                        <a:t>Science: </a:t>
                      </a:r>
                      <a:r>
                        <a:rPr lang="en-AU" sz="900" b="0" kern="1200" dirty="0">
                          <a:solidFill>
                            <a:schemeClr val="dk1"/>
                          </a:solidFill>
                          <a:effectLst/>
                          <a:latin typeface="Century Gothic" panose="020B0502020202020204" pitchFamily="34" charset="0"/>
                          <a:ea typeface="+mn-ea"/>
                          <a:cs typeface="+mn-cs"/>
                        </a:rPr>
                        <a:t>Objects are made of materials that have observable properties (ACSSU003)</a:t>
                      </a: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indent="0">
                        <a:buFont typeface="+mj-lt"/>
                        <a:buNone/>
                      </a:pPr>
                      <a:r>
                        <a:rPr lang="en-AU" sz="900" b="1" dirty="0">
                          <a:latin typeface="Century Gothic" panose="020B0502020202020204" pitchFamily="34" charset="0"/>
                        </a:rPr>
                        <a:t>Lesson Intro</a:t>
                      </a:r>
                      <a:r>
                        <a:rPr lang="en-AU" sz="900" b="0" dirty="0">
                          <a:latin typeface="Century Gothic" panose="020B0502020202020204" pitchFamily="34" charset="0"/>
                        </a:rPr>
                        <a:t>: Teacher will remind students of the float/sink experiments from the previous day using photos. Teacher will do a mini-lesson modelling one to two complex sentences, with conjunctions and components of the 5Ws.  Teacher may “talk aloud” to model generating language and using spaces and may model sounding out words and using word wall.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one or two complex sentences.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a:t>
                      </a:r>
                      <a:r>
                        <a:rPr lang="en-AU" sz="900" b="0" i="0" u="none" strike="noStrike" kern="1200" dirty="0">
                          <a:solidFill>
                            <a:schemeClr val="dk1"/>
                          </a:solidFill>
                          <a:effectLst/>
                          <a:latin typeface="+mn-lt"/>
                          <a:ea typeface="+mn-ea"/>
                          <a:cs typeface="+mn-cs"/>
                        </a:rPr>
                        <a:t>  </a:t>
                      </a: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581895"/>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9848" y="4714759"/>
            <a:ext cx="1331529" cy="711504"/>
          </a:xfrm>
          <a:prstGeom prst="rect">
            <a:avLst/>
          </a:prstGeom>
        </p:spPr>
      </p:pic>
    </p:spTree>
    <p:extLst>
      <p:ext uri="{BB962C8B-B14F-4D97-AF65-F5344CB8AC3E}">
        <p14:creationId xmlns:p14="http://schemas.microsoft.com/office/powerpoint/2010/main" val="3682787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2384798893"/>
              </p:ext>
            </p:extLst>
          </p:nvPr>
        </p:nvGraphicFramePr>
        <p:xfrm>
          <a:off x="357171" y="34422"/>
          <a:ext cx="8770500" cy="604456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H. Day: Friday (writing without </a:t>
                      </a:r>
                      <a:r>
                        <a:rPr lang="en-US" sz="1100" baseline="0">
                          <a:solidFill>
                            <a:schemeClr val="bg1"/>
                          </a:solidFill>
                          <a:latin typeface="Century Gothic" panose="020B0502020202020204" pitchFamily="34" charset="0"/>
                        </a:rPr>
                        <a:t>standards). Students</a:t>
                      </a:r>
                      <a:r>
                        <a:rPr lang="en-US" sz="1100" baseline="0" dirty="0">
                          <a:solidFill>
                            <a:schemeClr val="bg1"/>
                          </a:solidFill>
                          <a:latin typeface="Century Gothic" panose="020B0502020202020204" pitchFamily="34" charset="0"/>
                        </a:rPr>
                        <a:t>: Levi</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H will write one or more complex sentences with conjunctions and components of who, what, when, where and why.</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write one or more complex sentences with conjunctions and two or more components of who, what, when, where and why. </a:t>
                      </a:r>
                      <a:r>
                        <a:rPr lang="en-AU" sz="900" b="1" dirty="0">
                          <a:latin typeface="Century Gothic" panose="020B0502020202020204" pitchFamily="34" charset="0"/>
                        </a:rPr>
                        <a:t>Most</a:t>
                      </a:r>
                      <a:r>
                        <a:rPr lang="en-AU" sz="900" dirty="0">
                          <a:latin typeface="Century Gothic" panose="020B0502020202020204" pitchFamily="34" charset="0"/>
                        </a:rPr>
                        <a:t> Students will write one or more complex sentences with conjunctions and three or more components of who, what, when, where and why</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a:t>
                      </a:r>
                      <a:r>
                        <a:rPr lang="en-AU" sz="900" dirty="0">
                          <a:latin typeface="Century Gothic" panose="020B0502020202020204" pitchFamily="34" charset="0"/>
                        </a:rPr>
                        <a:t>Students will write two or more complex sentences with conjunctions and four or more components of who, what, when, where and why</a:t>
                      </a:r>
                      <a:r>
                        <a:rPr lang="en-AU" sz="900" b="0" baseline="0" dirty="0">
                          <a:latin typeface="Century Gothic" panose="020B0502020202020204" pitchFamily="34" charset="0"/>
                        </a:rPr>
                        <a:t>..</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do a mini-lesson modelling one to two expanded sentences, modelling conjunctions as well if appropriate.  Teacher may “talk aloud” to model generating language and using spaces and may model sounding out words and using word wall.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Now say “what would you like to write about this?” Encourage them to write. Use the phrase “tell me more” to encourage more writing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900" b="0" i="0" u="none" strike="noStrike" kern="1200" dirty="0">
                          <a:solidFill>
                            <a:schemeClr val="dk1"/>
                          </a:solidFill>
                          <a:effectLst/>
                          <a:latin typeface="Century Gothic" panose="020B0502020202020204" pitchFamily="34" charset="0"/>
                          <a:ea typeface="+mn-ea"/>
                          <a:cs typeface="+mn-cs"/>
                        </a:rPr>
                        <a:t>2. </a:t>
                      </a:r>
                      <a:r>
                        <a:rPr lang="en-GB" sz="900" kern="1200" dirty="0">
                          <a:solidFill>
                            <a:schemeClr val="dk1"/>
                          </a:solidFill>
                          <a:effectLst/>
                          <a:latin typeface="Century Gothic" panose="020B0502020202020204" pitchFamily="34" charset="0"/>
                          <a:ea typeface="+mn-ea"/>
                          <a:cs typeface="+mn-cs"/>
                        </a:rPr>
                        <a:t>Do not assist them with selecting language for writing or with their spelling. Write down any language they generate about the topic and the letters they generate.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dirty="0">
                          <a:solidFill>
                            <a:schemeClr val="dk1"/>
                          </a:solidFill>
                          <a:effectLst/>
                          <a:latin typeface="Century Gothic" panose="020B0502020202020204" pitchFamily="34" charset="0"/>
                          <a:ea typeface="+mn-ea"/>
                          <a:cs typeface="+mn-cs"/>
                        </a:rPr>
                        <a:t>3. When they have finished writing ask them to add their name to the writing (and date if feasible).  You should add date if student doesn’t.</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a:solidFill>
                            <a:schemeClr val="dk1"/>
                          </a:solidFill>
                          <a:effectLst/>
                          <a:latin typeface="Century Gothic" panose="020B0502020202020204" pitchFamily="34" charset="0"/>
                          <a:ea typeface="+mn-ea"/>
                          <a:cs typeface="+mn-cs"/>
                        </a:rPr>
                        <a:t>4. Add </a:t>
                      </a:r>
                      <a:r>
                        <a:rPr lang="en-AU" sz="900" b="0" i="0" u="none" strike="noStrike" kern="1200" dirty="0">
                          <a:solidFill>
                            <a:schemeClr val="dk1"/>
                          </a:solidFill>
                          <a:effectLst/>
                          <a:latin typeface="Century Gothic" panose="020B0502020202020204" pitchFamily="34" charset="0"/>
                          <a:ea typeface="+mn-ea"/>
                          <a:cs typeface="+mn-cs"/>
                        </a:rPr>
                        <a:t>any additional appropriate notes to the writing record form.</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p>
                    <a:p>
                      <a:pPr marL="0" indent="0">
                        <a:buFont typeface="+mj-lt"/>
                        <a:buNone/>
                      </a:pPr>
                      <a:r>
                        <a:rPr lang="en-AU" sz="900" b="0" baseline="0" dirty="0">
                          <a:latin typeface="Century Gothic" panose="020B0502020202020204" pitchFamily="34" charset="0"/>
                        </a:rPr>
                        <a:t>Praise student for a job well done! Do not review writing on this day.</a:t>
                      </a:r>
                    </a:p>
                    <a:p>
                      <a:pPr marL="0" indent="0">
                        <a:buFont typeface="+mj-lt"/>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501340"/>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694865"/>
            <a:ext cx="1331529" cy="711504"/>
          </a:xfrm>
          <a:prstGeom prst="rect">
            <a:avLst/>
          </a:prstGeom>
        </p:spPr>
      </p:pic>
    </p:spTree>
    <p:extLst>
      <p:ext uri="{BB962C8B-B14F-4D97-AF65-F5344CB8AC3E}">
        <p14:creationId xmlns:p14="http://schemas.microsoft.com/office/powerpoint/2010/main" val="20496037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5443</TotalTime>
  <Words>2842</Words>
  <Application>Microsoft Macintosh PowerPoint</Application>
  <PresentationFormat>A4 Paper (210x297 mm)</PresentationFormat>
  <Paragraphs>259</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veronica joyce</dc:creator>
  <cp:lastModifiedBy>Jane Farrall</cp:lastModifiedBy>
  <cp:revision>126</cp:revision>
  <cp:lastPrinted>2022-03-11T01:14:46Z</cp:lastPrinted>
  <dcterms:created xsi:type="dcterms:W3CDTF">2021-07-29T03:08:15Z</dcterms:created>
  <dcterms:modified xsi:type="dcterms:W3CDTF">2022-05-26T12:56:49Z</dcterms:modified>
</cp:coreProperties>
</file>