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2" r:id="rId3"/>
    <p:sldId id="273" r:id="rId4"/>
    <p:sldId id="274" r:id="rId5"/>
    <p:sldId id="275"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576" autoAdjust="0"/>
  </p:normalViewPr>
  <p:slideViewPr>
    <p:cSldViewPr snapToGrid="0">
      <p:cViewPr varScale="1">
        <p:scale>
          <a:sx n="118" d="100"/>
          <a:sy n="118" d="100"/>
        </p:scale>
        <p:origin x="18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4708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93959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17274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61674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73010D-5C6E-4A6C-AF04-487F7798CBB1}" type="datetimeFigureOut">
              <a:rPr lang="en-AU" smtClean="0"/>
              <a:t>26/5/2022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51570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73010D-5C6E-4A6C-AF04-487F7798CBB1}" type="datetimeFigureOut">
              <a:rPr lang="en-AU" smtClean="0"/>
              <a:t>26/5/2022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97415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3010D-5C6E-4A6C-AF04-487F7798CBB1}" type="datetimeFigureOut">
              <a:rPr lang="en-AU" smtClean="0"/>
              <a:t>26/5/2022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5285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84314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22940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7995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2869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3010D-5C6E-4A6C-AF04-487F7798CBB1}" type="datetimeFigureOut">
              <a:rPr lang="en-AU" smtClean="0"/>
              <a:t>26/5/2022</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7788C-FF6D-49E0-9DE3-75BE6DDBDE4E}" type="slidenum">
              <a:rPr lang="en-AU" smtClean="0"/>
              <a:t>‹#›</a:t>
            </a:fld>
            <a:endParaRPr lang="en-AU"/>
          </a:p>
        </p:txBody>
      </p:sp>
    </p:spTree>
    <p:extLst>
      <p:ext uri="{BB962C8B-B14F-4D97-AF65-F5344CB8AC3E}">
        <p14:creationId xmlns:p14="http://schemas.microsoft.com/office/powerpoint/2010/main" val="32835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2dyCe1GPagE"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4280654080"/>
              </p:ext>
            </p:extLst>
          </p:nvPr>
        </p:nvGraphicFramePr>
        <p:xfrm>
          <a:off x="357171" y="34422"/>
          <a:ext cx="8770500" cy="67303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Groups D, E and F. Day: Monday</a:t>
                      </a:r>
                    </a:p>
                    <a:p>
                      <a:r>
                        <a:rPr lang="en-US" sz="1100" baseline="0" dirty="0">
                          <a:solidFill>
                            <a:schemeClr val="bg1"/>
                          </a:solidFill>
                          <a:latin typeface="Century Gothic" panose="020B0502020202020204" pitchFamily="34" charset="0"/>
                        </a:rPr>
                        <a:t>Students: Xavier, </a:t>
                      </a:r>
                      <a:r>
                        <a:rPr lang="en-US" sz="1100" baseline="0" dirty="0" err="1">
                          <a:solidFill>
                            <a:schemeClr val="bg1"/>
                          </a:solidFill>
                          <a:latin typeface="Century Gothic" panose="020B0502020202020204" pitchFamily="34" charset="0"/>
                        </a:rPr>
                        <a:t>Kiet</a:t>
                      </a:r>
                      <a:r>
                        <a:rPr lang="en-US" sz="1100" baseline="0" dirty="0">
                          <a:solidFill>
                            <a:schemeClr val="bg1"/>
                          </a:solidFill>
                          <a:latin typeface="Century Gothic" panose="020B0502020202020204" pitchFamily="34" charset="0"/>
                        </a:rPr>
                        <a:t>, Bohdan</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D will write one or more intelligible words as part of a simple sentence or sentence fragment</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E will write two to three intelligible words as part of a simple sentence or sentence fragment</a:t>
                      </a:r>
                    </a:p>
                    <a:p>
                      <a:pPr marL="0" indent="0">
                        <a:buFont typeface="+mj-lt"/>
                        <a:buNone/>
                      </a:pP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F will write one simple sentence which can be understood by their intended audience</a:t>
                      </a:r>
                    </a:p>
                    <a:p>
                      <a:pPr marL="0" indent="0">
                        <a:buFont typeface="+mj-lt"/>
                        <a:buNone/>
                      </a:pPr>
                      <a:endParaRPr lang="en-AU" sz="9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generate language for a simple sentence or sentence fragment and select salient sounds to write the words. </a:t>
                      </a:r>
                      <a:r>
                        <a:rPr lang="en-AU" sz="900" b="1" dirty="0">
                          <a:latin typeface="Century Gothic" panose="020B0502020202020204" pitchFamily="34" charset="0"/>
                        </a:rPr>
                        <a:t>Most</a:t>
                      </a:r>
                      <a:r>
                        <a:rPr lang="en-AU" sz="900" dirty="0">
                          <a:latin typeface="Century Gothic" panose="020B0502020202020204" pitchFamily="34" charset="0"/>
                        </a:rPr>
                        <a:t> Students will generate language for a sentence fragment and write with some intelligible words</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generate language for a simple sentence and write with intelligible words..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a:latin typeface="Century Gothic" panose="020B0502020202020204" pitchFamily="34" charset="0"/>
                        </a:rPr>
                        <a:t>Science: </a:t>
                      </a:r>
                      <a:r>
                        <a:rPr lang="en-AU" sz="900" b="0" kern="120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simple sentence.  Teacher may “talk aloud” to model generating language and using spaces.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a:t>
                      </a:r>
                      <a:r>
                        <a:rPr lang="en-AU" sz="900" b="0" i="0" u="none" strike="noStrike" kern="1200">
                          <a:solidFill>
                            <a:schemeClr val="dk1"/>
                          </a:solidFill>
                          <a:effectLst/>
                          <a:latin typeface="Century Gothic" panose="020B0502020202020204" pitchFamily="34" charset="0"/>
                          <a:ea typeface="+mn-ea"/>
                          <a:cs typeface="+mn-cs"/>
                        </a:rPr>
                        <a:t>one simple </a:t>
                      </a:r>
                      <a:r>
                        <a:rPr lang="en-AU" sz="900" b="0" i="0" u="none" strike="noStrike" kern="1200" dirty="0">
                          <a:solidFill>
                            <a:schemeClr val="dk1"/>
                          </a:solidFill>
                          <a:effectLst/>
                          <a:latin typeface="Century Gothic" panose="020B0502020202020204" pitchFamily="34" charset="0"/>
                          <a:ea typeface="+mn-ea"/>
                          <a:cs typeface="+mn-cs"/>
                        </a:rPr>
                        <a:t>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980312"/>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5195609"/>
            <a:ext cx="1331529" cy="711504"/>
          </a:xfrm>
          <a:prstGeom prst="rect">
            <a:avLst/>
          </a:prstGeom>
        </p:spPr>
      </p:pic>
    </p:spTree>
    <p:extLst>
      <p:ext uri="{BB962C8B-B14F-4D97-AF65-F5344CB8AC3E}">
        <p14:creationId xmlns:p14="http://schemas.microsoft.com/office/powerpoint/2010/main" val="804224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943159453"/>
              </p:ext>
            </p:extLst>
          </p:nvPr>
        </p:nvGraphicFramePr>
        <p:xfrm>
          <a:off x="357171" y="34422"/>
          <a:ext cx="8770500" cy="66236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Groups D, E and F. Day: Tuesday</a:t>
                      </a:r>
                    </a:p>
                    <a:p>
                      <a:r>
                        <a:rPr lang="en-US" sz="1100" baseline="0" dirty="0">
                          <a:solidFill>
                            <a:schemeClr val="bg1"/>
                          </a:solidFill>
                          <a:latin typeface="Century Gothic" panose="020B0502020202020204" pitchFamily="34" charset="0"/>
                        </a:rPr>
                        <a:t>Students: Xavier, </a:t>
                      </a:r>
                      <a:r>
                        <a:rPr lang="en-US" sz="1100" baseline="0" dirty="0" err="1">
                          <a:solidFill>
                            <a:schemeClr val="bg1"/>
                          </a:solidFill>
                          <a:latin typeface="Century Gothic" panose="020B0502020202020204" pitchFamily="34" charset="0"/>
                        </a:rPr>
                        <a:t>Kiet</a:t>
                      </a:r>
                      <a:r>
                        <a:rPr lang="en-US" sz="1100" baseline="0" dirty="0">
                          <a:solidFill>
                            <a:schemeClr val="bg1"/>
                          </a:solidFill>
                          <a:latin typeface="Century Gothic" panose="020B0502020202020204" pitchFamily="34" charset="0"/>
                        </a:rPr>
                        <a:t>, Bohdan</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D will write one or more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E will write two to three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F will write one simple sentence which can be understood by their intended audience</a:t>
                      </a:r>
                    </a:p>
                    <a:p>
                      <a:pPr marL="0" indent="0">
                        <a:buFont typeface="+mj-lt"/>
                        <a:buNone/>
                      </a:pPr>
                      <a:endParaRPr lang="en-AU" sz="4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generate language for a simple sentence or sentence fragment and select salient sounds to write the words. </a:t>
                      </a:r>
                      <a:r>
                        <a:rPr lang="en-AU" sz="900" b="1" dirty="0">
                          <a:latin typeface="Century Gothic" panose="020B0502020202020204" pitchFamily="34" charset="0"/>
                        </a:rPr>
                        <a:t>Most</a:t>
                      </a:r>
                      <a:r>
                        <a:rPr lang="en-AU" sz="900" dirty="0">
                          <a:latin typeface="Century Gothic" panose="020B0502020202020204" pitchFamily="34" charset="0"/>
                        </a:rPr>
                        <a:t> Students will generate language for a sentence fragment and write with some intelligible words</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generate language for a simple sentence and write with intelligible words..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4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4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Class will watch a video on density, floating and sinking </a:t>
                      </a:r>
                      <a:r>
                        <a:rPr lang="en-AU" sz="900" b="0" dirty="0">
                          <a:latin typeface="Century Gothic" panose="020B0502020202020204" pitchFamily="34" charset="0"/>
                          <a:hlinkClick r:id="rId2"/>
                        </a:rPr>
                        <a:t>https://www.youtube.com/watch?v=2dyCe1GPagE</a:t>
                      </a:r>
                      <a:r>
                        <a:rPr lang="en-AU" sz="900" b="0" dirty="0">
                          <a:latin typeface="Century Gothic" panose="020B0502020202020204" pitchFamily="34" charset="0"/>
                        </a:rPr>
                        <a:t>.</a:t>
                      </a:r>
                      <a:r>
                        <a:rPr lang="en-AU" sz="900" b="0" baseline="0" dirty="0">
                          <a:latin typeface="Century Gothic" panose="020B0502020202020204" pitchFamily="34" charset="0"/>
                        </a:rPr>
                        <a:t> </a:t>
                      </a:r>
                      <a:r>
                        <a:rPr lang="en-AU" sz="900" b="0" dirty="0">
                          <a:latin typeface="Century Gothic" panose="020B0502020202020204" pitchFamily="34" charset="0"/>
                        </a:rPr>
                        <a:t>Teacher will do a mini-lesson modelling one simple sentence.  Teacher may “talk aloud” to model generating language and using spaces.  Student will select a topic from a choice of three or more stills from video.</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simple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766952"/>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828" y="4879923"/>
            <a:ext cx="1331529" cy="711504"/>
          </a:xfrm>
          <a:prstGeom prst="rect">
            <a:avLst/>
          </a:prstGeom>
        </p:spPr>
      </p:pic>
    </p:spTree>
    <p:extLst>
      <p:ext uri="{BB962C8B-B14F-4D97-AF65-F5344CB8AC3E}">
        <p14:creationId xmlns:p14="http://schemas.microsoft.com/office/powerpoint/2010/main" val="3914763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135118328"/>
              </p:ext>
            </p:extLst>
          </p:nvPr>
        </p:nvGraphicFramePr>
        <p:xfrm>
          <a:off x="357171" y="34422"/>
          <a:ext cx="8770500" cy="634936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Groups D, E and F. Day: Wednesday</a:t>
                      </a:r>
                    </a:p>
                    <a:p>
                      <a:r>
                        <a:rPr lang="en-US" sz="1100" baseline="0" dirty="0">
                          <a:solidFill>
                            <a:schemeClr val="bg1"/>
                          </a:solidFill>
                          <a:latin typeface="Century Gothic" panose="020B0502020202020204" pitchFamily="34" charset="0"/>
                        </a:rPr>
                        <a:t>Students: Xavier, </a:t>
                      </a:r>
                      <a:r>
                        <a:rPr lang="en-US" sz="1100" baseline="0" dirty="0" err="1">
                          <a:solidFill>
                            <a:schemeClr val="bg1"/>
                          </a:solidFill>
                          <a:latin typeface="Century Gothic" panose="020B0502020202020204" pitchFamily="34" charset="0"/>
                        </a:rPr>
                        <a:t>Kiet</a:t>
                      </a:r>
                      <a:r>
                        <a:rPr lang="en-US" sz="1100" baseline="0" dirty="0">
                          <a:solidFill>
                            <a:schemeClr val="bg1"/>
                          </a:solidFill>
                          <a:latin typeface="Century Gothic" panose="020B0502020202020204" pitchFamily="34" charset="0"/>
                        </a:rPr>
                        <a:t>, Bohdan</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D will write one or more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E will write two to three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F will write one simple sentence which can be understood by their intended audience</a:t>
                      </a:r>
                    </a:p>
                    <a:p>
                      <a:pPr marL="0" indent="0">
                        <a:buFont typeface="+mj-lt"/>
                        <a:buNone/>
                      </a:pPr>
                      <a:endParaRPr lang="en-AU" sz="4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generate language for a simple sentence or sentence fragment and select salient sounds to write the words. </a:t>
                      </a:r>
                      <a:r>
                        <a:rPr lang="en-AU" sz="900" b="1" dirty="0">
                          <a:latin typeface="Century Gothic" panose="020B0502020202020204" pitchFamily="34" charset="0"/>
                        </a:rPr>
                        <a:t>Most</a:t>
                      </a:r>
                      <a:r>
                        <a:rPr lang="en-AU" sz="900" dirty="0">
                          <a:latin typeface="Century Gothic" panose="020B0502020202020204" pitchFamily="34" charset="0"/>
                        </a:rPr>
                        <a:t> Students will generate language for a sentence fragment and write with some intelligible words</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generate language for a simple sentence and write with intelligible words..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4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4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simple sentence.  Teacher may “talk aloud” to model generating language and using spaces.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simple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5577541"/>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760181"/>
            <a:ext cx="1331529" cy="711504"/>
          </a:xfrm>
          <a:prstGeom prst="rect">
            <a:avLst/>
          </a:prstGeom>
        </p:spPr>
      </p:pic>
    </p:spTree>
    <p:extLst>
      <p:ext uri="{BB962C8B-B14F-4D97-AF65-F5344CB8AC3E}">
        <p14:creationId xmlns:p14="http://schemas.microsoft.com/office/powerpoint/2010/main" val="1791349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962685657"/>
              </p:ext>
            </p:extLst>
          </p:nvPr>
        </p:nvGraphicFramePr>
        <p:xfrm>
          <a:off x="357171" y="34422"/>
          <a:ext cx="8770500" cy="64560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Groups D, E and F. Day: Thursday</a:t>
                      </a:r>
                    </a:p>
                    <a:p>
                      <a:r>
                        <a:rPr lang="en-US" sz="1100" baseline="0" dirty="0">
                          <a:solidFill>
                            <a:schemeClr val="bg1"/>
                          </a:solidFill>
                          <a:latin typeface="Century Gothic" panose="020B0502020202020204" pitchFamily="34" charset="0"/>
                        </a:rPr>
                        <a:t>Students: Xavier, </a:t>
                      </a:r>
                      <a:r>
                        <a:rPr lang="en-US" sz="1100" baseline="0" dirty="0" err="1">
                          <a:solidFill>
                            <a:schemeClr val="bg1"/>
                          </a:solidFill>
                          <a:latin typeface="Century Gothic" panose="020B0502020202020204" pitchFamily="34" charset="0"/>
                        </a:rPr>
                        <a:t>Kiet</a:t>
                      </a:r>
                      <a:r>
                        <a:rPr lang="en-US" sz="1100" baseline="0" dirty="0">
                          <a:solidFill>
                            <a:schemeClr val="bg1"/>
                          </a:solidFill>
                          <a:latin typeface="Century Gothic" panose="020B0502020202020204" pitchFamily="34" charset="0"/>
                        </a:rPr>
                        <a:t>, Bohdan</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D will write one or more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E will write two to three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F will write one simple sentence which can be understood by their intended audience</a:t>
                      </a:r>
                    </a:p>
                    <a:p>
                      <a:pPr marL="0" indent="0">
                        <a:buFont typeface="+mj-lt"/>
                        <a:buNone/>
                      </a:pPr>
                      <a:endParaRPr lang="en-AU" sz="4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generate language for a simple sentence or sentence fragment and select salient sounds to write the words. </a:t>
                      </a:r>
                      <a:r>
                        <a:rPr lang="en-AU" sz="900" b="1" dirty="0">
                          <a:latin typeface="Century Gothic" panose="020B0502020202020204" pitchFamily="34" charset="0"/>
                        </a:rPr>
                        <a:t>Most</a:t>
                      </a:r>
                      <a:r>
                        <a:rPr lang="en-AU" sz="900" dirty="0">
                          <a:latin typeface="Century Gothic" panose="020B0502020202020204" pitchFamily="34" charset="0"/>
                        </a:rPr>
                        <a:t> Students will generate language for a sentence fragment and write with some intelligible words</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generate language for a simple sentence and write with intelligible words..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4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4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and will do a mini-lesson modelling one simple sentence.  Teacher may “talk aloud” to model generating language and using spaces.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4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one simple sentence.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3. If needed, provide scaffolds to help support them in the writing process e.g. lines for the words they are writing or recording the sentence onto a </a:t>
                      </a:r>
                      <a:r>
                        <a:rPr lang="en-AU" sz="900" b="0" i="0" u="none" strike="noStrike" kern="1200" dirty="0" err="1">
                          <a:solidFill>
                            <a:schemeClr val="dk1"/>
                          </a:solidFill>
                          <a:effectLst/>
                          <a:latin typeface="Century Gothic" panose="020B0502020202020204" pitchFamily="34" charset="0"/>
                          <a:ea typeface="+mn-ea"/>
                          <a:cs typeface="+mn-cs"/>
                        </a:rPr>
                        <a:t>BIGmack</a:t>
                      </a:r>
                      <a:r>
                        <a:rPr lang="en-AU" sz="900" b="0" i="0" u="none" strike="noStrike" kern="1200" dirty="0">
                          <a:solidFill>
                            <a:schemeClr val="dk1"/>
                          </a:solidFill>
                          <a:effectLst/>
                          <a:latin typeface="Century Gothic" panose="020B0502020202020204" pitchFamily="34" charset="0"/>
                          <a:ea typeface="+mn-ea"/>
                          <a:cs typeface="+mn-cs"/>
                        </a:rPr>
                        <a:t> switch</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3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 and (if needed) writing a “translation” on the back of their work or on a post-it note as appropriate.</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If the student generates a sentence fragment, make sure you model visually changing it to a complete sentence</a:t>
                      </a:r>
                      <a:endParaRPr lang="en-US" sz="900" b="1"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5708169"/>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858152"/>
            <a:ext cx="1331529" cy="711504"/>
          </a:xfrm>
          <a:prstGeom prst="rect">
            <a:avLst/>
          </a:prstGeom>
        </p:spPr>
      </p:pic>
    </p:spTree>
    <p:extLst>
      <p:ext uri="{BB962C8B-B14F-4D97-AF65-F5344CB8AC3E}">
        <p14:creationId xmlns:p14="http://schemas.microsoft.com/office/powerpoint/2010/main" val="329051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2571614600"/>
              </p:ext>
            </p:extLst>
          </p:nvPr>
        </p:nvGraphicFramePr>
        <p:xfrm>
          <a:off x="357171" y="34422"/>
          <a:ext cx="8770500" cy="648652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Groups D, E and F. Day: Friday (writing without </a:t>
                      </a:r>
                      <a:r>
                        <a:rPr lang="en-US" sz="1100" baseline="0">
                          <a:solidFill>
                            <a:schemeClr val="bg1"/>
                          </a:solidFill>
                          <a:latin typeface="Century Gothic" panose="020B0502020202020204" pitchFamily="34" charset="0"/>
                        </a:rPr>
                        <a:t>standards)</a:t>
                      </a:r>
                      <a:r>
                        <a:rPr lang="en-US" sz="1100" baseline="0" dirty="0">
                          <a:solidFill>
                            <a:schemeClr val="bg1"/>
                          </a:solidFill>
                          <a:latin typeface="Century Gothic" panose="020B0502020202020204" pitchFamily="34" charset="0"/>
                        </a:rPr>
                        <a:t> </a:t>
                      </a:r>
                      <a:r>
                        <a:rPr lang="en-US" sz="1100" baseline="0">
                          <a:solidFill>
                            <a:schemeClr val="bg1"/>
                          </a:solidFill>
                          <a:latin typeface="Century Gothic" panose="020B0502020202020204" pitchFamily="34" charset="0"/>
                        </a:rPr>
                        <a:t>Students</a:t>
                      </a:r>
                      <a:r>
                        <a:rPr lang="en-US" sz="1100" baseline="0" dirty="0">
                          <a:solidFill>
                            <a:schemeClr val="bg1"/>
                          </a:solidFill>
                          <a:latin typeface="Century Gothic" panose="020B0502020202020204" pitchFamily="34" charset="0"/>
                        </a:rPr>
                        <a:t>: Xavier, </a:t>
                      </a:r>
                      <a:r>
                        <a:rPr lang="en-US" sz="1100" baseline="0" dirty="0" err="1">
                          <a:solidFill>
                            <a:schemeClr val="bg1"/>
                          </a:solidFill>
                          <a:latin typeface="Century Gothic" panose="020B0502020202020204" pitchFamily="34" charset="0"/>
                        </a:rPr>
                        <a:t>Kiet</a:t>
                      </a:r>
                      <a:r>
                        <a:rPr lang="en-US" sz="1100" baseline="0" dirty="0">
                          <a:solidFill>
                            <a:schemeClr val="bg1"/>
                          </a:solidFill>
                          <a:latin typeface="Century Gothic" panose="020B0502020202020204" pitchFamily="34" charset="0"/>
                        </a:rPr>
                        <a:t>, Bohdan</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D will write one or more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E will write two to three intelligible words as part of a simple sentence or sentence fragment</a:t>
                      </a:r>
                    </a:p>
                    <a:p>
                      <a:pPr marL="0" indent="0">
                        <a:buFont typeface="+mj-lt"/>
                        <a:buNone/>
                      </a:pPr>
                      <a:endParaRPr lang="en-AU" sz="400" dirty="0">
                        <a:latin typeface="Century Gothic" panose="020B0502020202020204" pitchFamily="34" charset="0"/>
                      </a:endParaRPr>
                    </a:p>
                    <a:p>
                      <a:pPr marL="0" indent="0">
                        <a:buFont typeface="+mj-lt"/>
                        <a:buNone/>
                      </a:pPr>
                      <a:r>
                        <a:rPr lang="en-AU" sz="900" dirty="0">
                          <a:latin typeface="Century Gothic" panose="020B0502020202020204" pitchFamily="34" charset="0"/>
                        </a:rPr>
                        <a:t>Students in Group F will write one simple sentence which can be understood by their intended audience</a:t>
                      </a:r>
                    </a:p>
                    <a:p>
                      <a:pPr marL="0" indent="0">
                        <a:buFont typeface="+mj-lt"/>
                        <a:buNone/>
                      </a:pPr>
                      <a:endParaRPr lang="en-AU" sz="40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Success criteria: All</a:t>
                      </a:r>
                      <a:r>
                        <a:rPr lang="en-AU" sz="900" b="1" baseline="0" dirty="0">
                          <a:latin typeface="Century Gothic" panose="020B0502020202020204" pitchFamily="34" charset="0"/>
                        </a:rPr>
                        <a:t> </a:t>
                      </a:r>
                      <a:r>
                        <a:rPr lang="en-AU" sz="900" dirty="0">
                          <a:latin typeface="Century Gothic" panose="020B0502020202020204" pitchFamily="34" charset="0"/>
                        </a:rPr>
                        <a:t>Students will generate language for a simple sentence or sentence fragment and select salient sounds to write the words. </a:t>
                      </a:r>
                      <a:r>
                        <a:rPr lang="en-AU" sz="900" b="1" dirty="0">
                          <a:latin typeface="Century Gothic" panose="020B0502020202020204" pitchFamily="34" charset="0"/>
                        </a:rPr>
                        <a:t>Most</a:t>
                      </a:r>
                      <a:r>
                        <a:rPr lang="en-AU" sz="900" dirty="0">
                          <a:latin typeface="Century Gothic" panose="020B0502020202020204" pitchFamily="34" charset="0"/>
                        </a:rPr>
                        <a:t> Students will generate language for a sentence fragment and write with some intelligible words</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Students will generate language for a simple sentence and write with intelligible words..</a:t>
                      </a: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4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4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one simple sentence.  Teacher may “talk aloud” to model generating language and using spaces.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 Now say “what would you like to write about this?” Encourage them to write. Use the phrase “tell me more” to encourage more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0" i="0" u="none" strike="noStrike" kern="1200" dirty="0">
                          <a:solidFill>
                            <a:schemeClr val="dk1"/>
                          </a:solidFill>
                          <a:effectLst/>
                          <a:latin typeface="Century Gothic" panose="020B0502020202020204" pitchFamily="34" charset="0"/>
                          <a:ea typeface="+mn-ea"/>
                          <a:cs typeface="+mn-cs"/>
                        </a:rPr>
                        <a:t>2. </a:t>
                      </a:r>
                      <a:r>
                        <a:rPr lang="en-GB" sz="900" kern="1200" dirty="0">
                          <a:solidFill>
                            <a:schemeClr val="dk1"/>
                          </a:solidFill>
                          <a:effectLst/>
                          <a:latin typeface="Century Gothic" panose="020B0502020202020204" pitchFamily="34" charset="0"/>
                          <a:ea typeface="+mn-ea"/>
                          <a:cs typeface="+mn-cs"/>
                        </a:rPr>
                        <a:t>Do not assist them with selecting language for writing or with their spelling. Write down any language they generate about the topic and the letters they generate.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effectLst/>
                          <a:latin typeface="Century Gothic" panose="020B0502020202020204" pitchFamily="34" charset="0"/>
                          <a:ea typeface="+mn-ea"/>
                          <a:cs typeface="+mn-cs"/>
                        </a:rPr>
                        <a:t>3. When they have finished writing ask them to add their name to the writing (and date if feasible).  You should add date if student doesn’t.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4. Add </a:t>
                      </a:r>
                      <a:r>
                        <a:rPr lang="en-AU" sz="900" b="0" i="0" u="none" strike="noStrike" kern="1200" dirty="0">
                          <a:solidFill>
                            <a:schemeClr val="dk1"/>
                          </a:solidFill>
                          <a:effectLst/>
                          <a:latin typeface="Century Gothic" panose="020B0502020202020204" pitchFamily="34" charset="0"/>
                          <a:ea typeface="+mn-ea"/>
                          <a:cs typeface="+mn-cs"/>
                        </a:rPr>
                        <a:t>any additional appropriate notes to the writing record form.</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p>
                    <a:p>
                      <a:pPr marL="0" indent="0">
                        <a:buFont typeface="+mj-lt"/>
                        <a:buNone/>
                      </a:pPr>
                      <a:r>
                        <a:rPr lang="en-AU" sz="900" b="0" baseline="0" dirty="0">
                          <a:latin typeface="Century Gothic" panose="020B0502020202020204" pitchFamily="34" charset="0"/>
                        </a:rPr>
                        <a:t>Praise student for a job well done! Do not review writing on this day.</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904110"/>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5130293"/>
            <a:ext cx="1331529" cy="711504"/>
          </a:xfrm>
          <a:prstGeom prst="rect">
            <a:avLst/>
          </a:prstGeom>
        </p:spPr>
      </p:pic>
    </p:spTree>
    <p:extLst>
      <p:ext uri="{BB962C8B-B14F-4D97-AF65-F5344CB8AC3E}">
        <p14:creationId xmlns:p14="http://schemas.microsoft.com/office/powerpoint/2010/main" val="20496037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5381</TotalTime>
  <Words>2965</Words>
  <Application>Microsoft Macintosh PowerPoint</Application>
  <PresentationFormat>A4 Paper (210x297 mm)</PresentationFormat>
  <Paragraphs>283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joyce</dc:creator>
  <cp:lastModifiedBy>Jane Farrall</cp:lastModifiedBy>
  <cp:revision>115</cp:revision>
  <cp:lastPrinted>2022-03-11T01:14:46Z</cp:lastPrinted>
  <dcterms:created xsi:type="dcterms:W3CDTF">2021-07-29T03:08:15Z</dcterms:created>
  <dcterms:modified xsi:type="dcterms:W3CDTF">2022-05-26T12:56:12Z</dcterms:modified>
</cp:coreProperties>
</file>