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4" r:id="rId2"/>
    <p:sldId id="272" r:id="rId3"/>
    <p:sldId id="273" r:id="rId4"/>
    <p:sldId id="274" r:id="rId5"/>
    <p:sldId id="268" r:id="rId6"/>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34" autoAdjust="0"/>
    <p:restoredTop sz="94626" autoAdjust="0"/>
  </p:normalViewPr>
  <p:slideViewPr>
    <p:cSldViewPr snapToGrid="0">
      <p:cViewPr varScale="1">
        <p:scale>
          <a:sx n="121" d="100"/>
          <a:sy n="121" d="100"/>
        </p:scale>
        <p:origin x="204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1470878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3939594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1172743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73010D-5C6E-4A6C-AF04-487F7798CBB1}" type="datetimeFigureOut">
              <a:rPr lang="en-AU" smtClean="0"/>
              <a:t>26/5/2022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616749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73010D-5C6E-4A6C-AF04-487F7798CBB1}" type="datetimeFigureOut">
              <a:rPr lang="en-AU" smtClean="0"/>
              <a:t>26/5/2022</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2515701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73010D-5C6E-4A6C-AF04-487F7798CBB1}" type="datetimeFigureOut">
              <a:rPr lang="en-AU" smtClean="0"/>
              <a:t>26/5/2022</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974153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73010D-5C6E-4A6C-AF04-487F7798CBB1}" type="datetimeFigureOut">
              <a:rPr lang="en-AU" smtClean="0"/>
              <a:t>26/5/2022</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528501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73010D-5C6E-4A6C-AF04-487F7798CBB1}" type="datetimeFigureOut">
              <a:rPr lang="en-AU" smtClean="0"/>
              <a:t>26/5/2022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3843140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73010D-5C6E-4A6C-AF04-487F7798CBB1}" type="datetimeFigureOut">
              <a:rPr lang="en-AU" smtClean="0"/>
              <a:t>26/5/2022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1229400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3799582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228694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73010D-5C6E-4A6C-AF04-487F7798CBB1}" type="datetimeFigureOut">
              <a:rPr lang="en-AU" smtClean="0"/>
              <a:t>26/5/2022</a:t>
            </a:fld>
            <a:endParaRPr lang="en-AU"/>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C7788C-FF6D-49E0-9DE3-75BE6DDBDE4E}" type="slidenum">
              <a:rPr lang="en-AU" smtClean="0"/>
              <a:t>‹#›</a:t>
            </a:fld>
            <a:endParaRPr lang="en-AU"/>
          </a:p>
        </p:txBody>
      </p:sp>
    </p:spTree>
    <p:extLst>
      <p:ext uri="{BB962C8B-B14F-4D97-AF65-F5344CB8AC3E}">
        <p14:creationId xmlns:p14="http://schemas.microsoft.com/office/powerpoint/2010/main" val="3283561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www.youtube.com/watch?v=2dyCe1GPagE" TargetMode="Externa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1063265633"/>
              </p:ext>
            </p:extLst>
          </p:nvPr>
        </p:nvGraphicFramePr>
        <p:xfrm>
          <a:off x="357171" y="132396"/>
          <a:ext cx="8770500" cy="590740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Levels C1 – C4. Day: Monday</a:t>
                      </a:r>
                    </a:p>
                    <a:p>
                      <a:r>
                        <a:rPr lang="en-US" sz="1100" baseline="0" dirty="0">
                          <a:solidFill>
                            <a:schemeClr val="bg1"/>
                          </a:solidFill>
                          <a:latin typeface="Century Gothic" panose="020B0502020202020204" pitchFamily="34" charset="0"/>
                        </a:rPr>
                        <a:t>Students: Alivia</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  </a:t>
                      </a:r>
                      <a:r>
                        <a:rPr lang="en-AU" sz="900" b="0" dirty="0">
                          <a:latin typeface="Century Gothic" panose="020B0502020202020204" pitchFamily="34" charset="0"/>
                        </a:rPr>
                        <a:t>Students at Levels C1 – C4 will learn to generate ideas and language on the writing topic</a:t>
                      </a:r>
                    </a:p>
                    <a:p>
                      <a:pPr marL="0" indent="0">
                        <a:buFont typeface="+mj-lt"/>
                        <a:buNone/>
                      </a:pPr>
                      <a:endParaRPr lang="en-AU" sz="900" b="1" dirty="0">
                        <a:latin typeface="Century Gothic" panose="020B0502020202020204" pitchFamily="34" charset="0"/>
                      </a:endParaRP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observe modelling on the writing topic. </a:t>
                      </a:r>
                      <a:r>
                        <a:rPr lang="en-AU" sz="900" b="1" dirty="0">
                          <a:latin typeface="Century Gothic" panose="020B0502020202020204" pitchFamily="34" charset="0"/>
                        </a:rPr>
                        <a:t>Most</a:t>
                      </a:r>
                      <a:r>
                        <a:rPr lang="en-AU" sz="900" dirty="0">
                          <a:latin typeface="Century Gothic" panose="020B0502020202020204" pitchFamily="34" charset="0"/>
                        </a:rPr>
                        <a:t> </a:t>
                      </a:r>
                      <a:r>
                        <a:rPr lang="en-AU" sz="900" b="0" dirty="0">
                          <a:latin typeface="Century Gothic" panose="020B0502020202020204" pitchFamily="34" charset="0"/>
                        </a:rPr>
                        <a:t>Students will co-construct some language on the writing topic</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select some language related to the writing topic.</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select letters from the flip chart or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indent="0">
                        <a:buFont typeface="+mj-lt"/>
                        <a:buNone/>
                      </a:pPr>
                      <a:r>
                        <a:rPr lang="en-AU" sz="900" b="1" dirty="0">
                          <a:latin typeface="Century Gothic" panose="020B0502020202020204" pitchFamily="34" charset="0"/>
                        </a:rPr>
                        <a:t>Lesson Intro</a:t>
                      </a:r>
                      <a:r>
                        <a:rPr lang="en-AU" sz="900" b="0" dirty="0">
                          <a:latin typeface="Century Gothic" panose="020B0502020202020204" pitchFamily="34" charset="0"/>
                        </a:rPr>
                        <a:t>: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For students using comprehensive AAC systems – ask them if they have something to say about the photo/activity. If they don‘t, model something you might say, and then ask them if they have something to say again. For verbal students – get them to discuss what they are going to write about it. Agree on something they are writing with the student.</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Get the student to use a writing tool to select or generate letters. If the student starts typing off the selected topic, remind them of the topic.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3. When they have finished writing, type their originally selected language or the language you suggested and talk about how it relates to the picture. Find something to celebrate in their writing.</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Step 4 above</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p>
                      <a:pPr marL="0" indent="0">
                        <a:buFont typeface="Arial" panose="020B0604020202020204" pitchFamily="34" charset="0"/>
                        <a:buNone/>
                      </a:pPr>
                      <a:r>
                        <a:rPr lang="en-AU" sz="900" dirty="0">
                          <a:latin typeface="Century Gothic" panose="020B0502020202020204" pitchFamily="34" charset="0"/>
                        </a:rPr>
                        <a:t>Topic circle</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Chat Words</a:t>
                      </a:r>
                      <a:r>
                        <a:rPr lang="en-AU" sz="900" b="1" dirty="0">
                          <a:latin typeface="Century Gothic" panose="020B0502020202020204" pitchFamily="34" charset="0"/>
                          <a:sym typeface="Wingdings" pitchFamily="2" charset="2"/>
                        </a:rPr>
                        <a:t> 1a &amp; 1b:</a:t>
                      </a:r>
                    </a:p>
                    <a:p>
                      <a:pPr marL="0" indent="0">
                        <a:buFont typeface="Arial" panose="020B0604020202020204" pitchFamily="34" charset="0"/>
                        <a:buNone/>
                      </a:pPr>
                      <a:r>
                        <a:rPr lang="en-AU" sz="900" b="0" dirty="0">
                          <a:latin typeface="Century Gothic" panose="020B0502020202020204" pitchFamily="34" charset="0"/>
                          <a:sym typeface="Wingdings" pitchFamily="2" charset="2"/>
                        </a:rPr>
                        <a:t>Words appropriate to the interaction</a:t>
                      </a:r>
                      <a:endParaRPr lang="en-AU" sz="900" b="0" dirty="0">
                        <a:latin typeface="Century Gothic" panose="020B0502020202020204" pitchFamily="34" charset="0"/>
                      </a:endParaRPr>
                    </a:p>
                    <a:p>
                      <a:pPr marL="0" indent="0">
                        <a:buFont typeface="Arial" panose="020B0604020202020204" pitchFamily="34" charset="0"/>
                        <a:buNone/>
                      </a:pPr>
                      <a:endParaRPr lang="en-AU" sz="900" b="0"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Pathways:</a:t>
                      </a:r>
                    </a:p>
                    <a:p>
                      <a:pPr marL="0" indent="0">
                        <a:buFont typeface="Arial" panose="020B0604020202020204" pitchFamily="34" charset="0"/>
                        <a:buNone/>
                      </a:pPr>
                      <a:r>
                        <a:rPr lang="en-AU" sz="900" b="0" dirty="0">
                          <a:latin typeface="Century Gothic" panose="020B0502020202020204" pitchFamily="34" charset="0"/>
                        </a:rPr>
                        <a:t>Words appropriate to the topic and interaction</a:t>
                      </a:r>
                      <a:endParaRPr lang="en-AU"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5235241"/>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828" y="4451628"/>
            <a:ext cx="1331529" cy="711504"/>
          </a:xfrm>
          <a:prstGeom prst="rect">
            <a:avLst/>
          </a:prstGeom>
        </p:spPr>
      </p:pic>
    </p:spTree>
    <p:extLst>
      <p:ext uri="{BB962C8B-B14F-4D97-AF65-F5344CB8AC3E}">
        <p14:creationId xmlns:p14="http://schemas.microsoft.com/office/powerpoint/2010/main" val="804224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611673187"/>
              </p:ext>
            </p:extLst>
          </p:nvPr>
        </p:nvGraphicFramePr>
        <p:xfrm>
          <a:off x="357171" y="132396"/>
          <a:ext cx="8770500" cy="604456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Levels C1 – C4. Day: Tuesday</a:t>
                      </a:r>
                    </a:p>
                    <a:p>
                      <a:r>
                        <a:rPr lang="en-US" sz="1100" baseline="0" dirty="0">
                          <a:solidFill>
                            <a:schemeClr val="bg1"/>
                          </a:solidFill>
                          <a:latin typeface="Century Gothic" panose="020B0502020202020204" pitchFamily="34" charset="0"/>
                        </a:rPr>
                        <a:t>Students: Alivia</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  </a:t>
                      </a:r>
                      <a:r>
                        <a:rPr lang="en-AU" sz="900" b="0" dirty="0">
                          <a:latin typeface="Century Gothic" panose="020B0502020202020204" pitchFamily="34" charset="0"/>
                        </a:rPr>
                        <a:t>Students at Levels C1 – C4 will learn to generate ideas and language on the writing topic</a:t>
                      </a: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observe modelling on the writing topic. </a:t>
                      </a:r>
                      <a:r>
                        <a:rPr lang="en-AU" sz="900" b="1" dirty="0">
                          <a:latin typeface="Century Gothic" panose="020B0502020202020204" pitchFamily="34" charset="0"/>
                        </a:rPr>
                        <a:t>Most</a:t>
                      </a:r>
                      <a:r>
                        <a:rPr lang="en-AU" sz="900" dirty="0">
                          <a:latin typeface="Century Gothic" panose="020B0502020202020204" pitchFamily="34" charset="0"/>
                        </a:rPr>
                        <a:t> </a:t>
                      </a:r>
                      <a:r>
                        <a:rPr lang="en-AU" sz="900" b="0" dirty="0">
                          <a:latin typeface="Century Gothic" panose="020B0502020202020204" pitchFamily="34" charset="0"/>
                        </a:rPr>
                        <a:t>Students will co-construct some language on the writing topic</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select some language related to the writing topic.</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select letters from the flip chart or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dirty="0">
                          <a:latin typeface="Century Gothic" panose="020B0502020202020204" pitchFamily="34" charset="0"/>
                        </a:rPr>
                        <a:t>Science: </a:t>
                      </a:r>
                      <a:r>
                        <a:rPr lang="en-AU" sz="900" b="0" kern="1200" dirty="0">
                          <a:solidFill>
                            <a:schemeClr val="dk1"/>
                          </a:solidFill>
                          <a:effectLst/>
                          <a:latin typeface="Century Gothic" panose="020B0502020202020204" pitchFamily="34" charset="0"/>
                          <a:ea typeface="+mn-ea"/>
                          <a:cs typeface="+mn-cs"/>
                        </a:rPr>
                        <a:t>Objects are made of materials that have observable properties (ACSSU003)</a:t>
                      </a:r>
                      <a:endParaRPr lang="en-AU" sz="900" dirty="0">
                        <a:effectLst/>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 including up, down, sink, float</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Class will watch a video on density, floating and sinking </a:t>
                      </a:r>
                      <a:r>
                        <a:rPr lang="en-AU" sz="900" b="0" dirty="0">
                          <a:latin typeface="Century Gothic" panose="020B0502020202020204" pitchFamily="34" charset="0"/>
                          <a:hlinkClick r:id="rId2"/>
                        </a:rPr>
                        <a:t>https://www.youtube.com/watch?v=2dyCe1GPagE</a:t>
                      </a:r>
                      <a:r>
                        <a:rPr lang="en-AU" sz="900" b="0" dirty="0">
                          <a:latin typeface="Century Gothic" panose="020B0502020202020204" pitchFamily="34" charset="0"/>
                        </a:rPr>
                        <a:t>  Students will then be offered a choice of stills from the video to write about.</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For students using comprehensive AAC systems – ask them if they have something to say about the photo/activity. If they don‘t, model something you might say, and then ask them if they have something to say again. For verbal students – get them to discuss what they are going to write about it. Agree on something they are writing with the student.</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Get the student to use a writing tool to select or generate letters. If the student starts typing off the selected topic, remind them of the topic.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3. When they have finished writing, type their originally selected language or the language you suggested and talk about how it relates to the picture. Find something to celebrate in their writing.</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Step 4 above</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p>
                      <a:pPr marL="0" indent="0">
                        <a:buFont typeface="Arial" panose="020B0604020202020204" pitchFamily="34" charset="0"/>
                        <a:buNone/>
                      </a:pPr>
                      <a:r>
                        <a:rPr lang="en-AU" sz="900" dirty="0">
                          <a:latin typeface="Century Gothic" panose="020B0502020202020204" pitchFamily="34" charset="0"/>
                        </a:rPr>
                        <a:t>Topic circle</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Chat Words</a:t>
                      </a:r>
                      <a:r>
                        <a:rPr lang="en-AU" sz="900" b="1" dirty="0">
                          <a:latin typeface="Century Gothic" panose="020B0502020202020204" pitchFamily="34" charset="0"/>
                          <a:sym typeface="Wingdings" pitchFamily="2" charset="2"/>
                        </a:rPr>
                        <a:t> 1a &amp; 1b:</a:t>
                      </a:r>
                    </a:p>
                    <a:p>
                      <a:pPr marL="0" indent="0">
                        <a:buFont typeface="Arial" panose="020B0604020202020204" pitchFamily="34" charset="0"/>
                        <a:buNone/>
                      </a:pPr>
                      <a:r>
                        <a:rPr lang="en-AU" sz="900" b="0" dirty="0">
                          <a:latin typeface="Century Gothic" panose="020B0502020202020204" pitchFamily="34" charset="0"/>
                          <a:sym typeface="Wingdings" pitchFamily="2" charset="2"/>
                        </a:rPr>
                        <a:t>Words appropriate to the interaction</a:t>
                      </a:r>
                      <a:endParaRPr lang="en-AU" sz="900" b="0" dirty="0">
                        <a:latin typeface="Century Gothic" panose="020B0502020202020204" pitchFamily="34" charset="0"/>
                      </a:endParaRPr>
                    </a:p>
                    <a:p>
                      <a:pPr marL="0" indent="0">
                        <a:buFont typeface="Arial" panose="020B0604020202020204" pitchFamily="34" charset="0"/>
                        <a:buNone/>
                      </a:pPr>
                      <a:endParaRPr lang="en-AU" sz="900" b="0"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Pathways:</a:t>
                      </a:r>
                    </a:p>
                    <a:p>
                      <a:pPr marL="0" indent="0">
                        <a:buFont typeface="Arial" panose="020B0604020202020204" pitchFamily="34" charset="0"/>
                        <a:buNone/>
                      </a:pPr>
                      <a:r>
                        <a:rPr lang="en-AU" sz="900" b="0" dirty="0">
                          <a:latin typeface="Century Gothic" panose="020B0502020202020204" pitchFamily="34" charset="0"/>
                        </a:rPr>
                        <a:t>Words appropriate to the topic and interaction</a:t>
                      </a:r>
                    </a:p>
                    <a:p>
                      <a:pPr marL="0" indent="0">
                        <a:buFont typeface="Arial" panose="020B0604020202020204" pitchFamily="34" charset="0"/>
                        <a:buNone/>
                      </a:pPr>
                      <a:endParaRPr lang="en-AU" sz="900" b="0" baseline="0" dirty="0">
                        <a:latin typeface="Century Gothic" panose="020B0502020202020204" pitchFamily="34" charset="0"/>
                      </a:endParaRPr>
                    </a:p>
                    <a:p>
                      <a:pPr marL="0" indent="0">
                        <a:buFont typeface="Arial" panose="020B0604020202020204" pitchFamily="34" charset="0"/>
                        <a:buNone/>
                      </a:pPr>
                      <a:r>
                        <a:rPr lang="en-AU" sz="900" b="0" baseline="0" dirty="0">
                          <a:latin typeface="Century Gothic" panose="020B0502020202020204" pitchFamily="34" charset="0"/>
                        </a:rPr>
                        <a:t>More to say &gt; I’m telling you something &gt; actions &gt; turn the page &gt; on/under</a:t>
                      </a:r>
                      <a:endParaRPr lang="en-AU"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828" y="5235241"/>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8828" y="4451628"/>
            <a:ext cx="1331529" cy="711504"/>
          </a:xfrm>
          <a:prstGeom prst="rect">
            <a:avLst/>
          </a:prstGeom>
        </p:spPr>
      </p:pic>
    </p:spTree>
    <p:extLst>
      <p:ext uri="{BB962C8B-B14F-4D97-AF65-F5344CB8AC3E}">
        <p14:creationId xmlns:p14="http://schemas.microsoft.com/office/powerpoint/2010/main" val="3020852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3423028852"/>
              </p:ext>
            </p:extLst>
          </p:nvPr>
        </p:nvGraphicFramePr>
        <p:xfrm>
          <a:off x="357171" y="132396"/>
          <a:ext cx="8770500" cy="590740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Levels C1 – C4. Day: Wednesday</a:t>
                      </a:r>
                    </a:p>
                    <a:p>
                      <a:r>
                        <a:rPr lang="en-US" sz="1100" baseline="0" dirty="0">
                          <a:solidFill>
                            <a:schemeClr val="bg1"/>
                          </a:solidFill>
                          <a:latin typeface="Century Gothic" panose="020B0502020202020204" pitchFamily="34" charset="0"/>
                        </a:rPr>
                        <a:t>Students: Alivia</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  </a:t>
                      </a:r>
                      <a:r>
                        <a:rPr lang="en-AU" sz="900" b="0" dirty="0">
                          <a:latin typeface="Century Gothic" panose="020B0502020202020204" pitchFamily="34" charset="0"/>
                        </a:rPr>
                        <a:t>Students at Levels C1 – C4 will learn to generate ideas and language on the writing topic</a:t>
                      </a:r>
                    </a:p>
                    <a:p>
                      <a:pPr marL="0" indent="0">
                        <a:buFont typeface="+mj-lt"/>
                        <a:buNone/>
                      </a:pPr>
                      <a:endParaRPr lang="en-AU" sz="900" b="1" dirty="0">
                        <a:latin typeface="Century Gothic" panose="020B0502020202020204" pitchFamily="34" charset="0"/>
                      </a:endParaRP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observe modelling on the writing topic. </a:t>
                      </a:r>
                      <a:r>
                        <a:rPr lang="en-AU" sz="900" b="1" dirty="0">
                          <a:latin typeface="Century Gothic" panose="020B0502020202020204" pitchFamily="34" charset="0"/>
                        </a:rPr>
                        <a:t>Most</a:t>
                      </a:r>
                      <a:r>
                        <a:rPr lang="en-AU" sz="900" dirty="0">
                          <a:latin typeface="Century Gothic" panose="020B0502020202020204" pitchFamily="34" charset="0"/>
                        </a:rPr>
                        <a:t> </a:t>
                      </a:r>
                      <a:r>
                        <a:rPr lang="en-AU" sz="900" b="0" dirty="0">
                          <a:latin typeface="Century Gothic" panose="020B0502020202020204" pitchFamily="34" charset="0"/>
                        </a:rPr>
                        <a:t>Students will co-construct some language on the writing topic</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select some language related to the writing topic.</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select letters from the flip chart or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indent="0">
                        <a:buFont typeface="+mj-lt"/>
                        <a:buNone/>
                      </a:pPr>
                      <a:r>
                        <a:rPr lang="en-AU" sz="900" b="1" dirty="0">
                          <a:latin typeface="Century Gothic" panose="020B0502020202020204" pitchFamily="34" charset="0"/>
                        </a:rPr>
                        <a:t>Lesson Intro</a:t>
                      </a:r>
                      <a:r>
                        <a:rPr lang="en-AU" sz="900" b="0" dirty="0">
                          <a:latin typeface="Century Gothic" panose="020B0502020202020204" pitchFamily="34" charset="0"/>
                        </a:rPr>
                        <a:t>: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For students using comprehensive AAC systems – ask them if they have something to say about the photo/activity. If they don‘t, model something you might say, and then ask them if they have something to say again. For verbal students – get them to discuss what they are going to write about it. Agree on something they are writing with the student.</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Get the student to use a writing tool to select or generate letters. If the student starts typing off the selected topic, remind them of the topic.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3. When they have finished writing, type their originally selected language or the language you suggested and talk about how it relates to the picture. Find something to celebrate in their writing.</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Step 4 above</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p>
                      <a:pPr marL="0" indent="0">
                        <a:buFont typeface="Arial" panose="020B0604020202020204" pitchFamily="34" charset="0"/>
                        <a:buNone/>
                      </a:pPr>
                      <a:r>
                        <a:rPr lang="en-AU" sz="900" dirty="0">
                          <a:latin typeface="Century Gothic" panose="020B0502020202020204" pitchFamily="34" charset="0"/>
                        </a:rPr>
                        <a:t>Topic circle</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Chat Words</a:t>
                      </a:r>
                      <a:r>
                        <a:rPr lang="en-AU" sz="900" b="1" dirty="0">
                          <a:latin typeface="Century Gothic" panose="020B0502020202020204" pitchFamily="34" charset="0"/>
                          <a:sym typeface="Wingdings" pitchFamily="2" charset="2"/>
                        </a:rPr>
                        <a:t> 1a &amp; 1b:</a:t>
                      </a:r>
                    </a:p>
                    <a:p>
                      <a:pPr marL="0" indent="0">
                        <a:buFont typeface="Arial" panose="020B0604020202020204" pitchFamily="34" charset="0"/>
                        <a:buNone/>
                      </a:pPr>
                      <a:r>
                        <a:rPr lang="en-AU" sz="900" b="0" dirty="0">
                          <a:latin typeface="Century Gothic" panose="020B0502020202020204" pitchFamily="34" charset="0"/>
                          <a:sym typeface="Wingdings" pitchFamily="2" charset="2"/>
                        </a:rPr>
                        <a:t>Words appropriate to the interaction</a:t>
                      </a:r>
                      <a:endParaRPr lang="en-AU" sz="900" b="0" dirty="0">
                        <a:latin typeface="Century Gothic" panose="020B0502020202020204" pitchFamily="34" charset="0"/>
                      </a:endParaRPr>
                    </a:p>
                    <a:p>
                      <a:pPr marL="0" indent="0">
                        <a:buFont typeface="Arial" panose="020B0604020202020204" pitchFamily="34" charset="0"/>
                        <a:buNone/>
                      </a:pPr>
                      <a:endParaRPr lang="en-AU" sz="900" b="0"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Pathways:</a:t>
                      </a:r>
                    </a:p>
                    <a:p>
                      <a:pPr marL="0" indent="0">
                        <a:buFont typeface="Arial" panose="020B0604020202020204" pitchFamily="34" charset="0"/>
                        <a:buNone/>
                      </a:pPr>
                      <a:r>
                        <a:rPr lang="en-AU" sz="900" b="0" dirty="0">
                          <a:latin typeface="Century Gothic" panose="020B0502020202020204" pitchFamily="34" charset="0"/>
                        </a:rPr>
                        <a:t>Words appropriate to the topic and interaction</a:t>
                      </a:r>
                      <a:endParaRPr lang="en-AU"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5235241"/>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828" y="4451628"/>
            <a:ext cx="1331529" cy="711504"/>
          </a:xfrm>
          <a:prstGeom prst="rect">
            <a:avLst/>
          </a:prstGeom>
        </p:spPr>
      </p:pic>
    </p:spTree>
    <p:extLst>
      <p:ext uri="{BB962C8B-B14F-4D97-AF65-F5344CB8AC3E}">
        <p14:creationId xmlns:p14="http://schemas.microsoft.com/office/powerpoint/2010/main" val="2744181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87082997"/>
              </p:ext>
            </p:extLst>
          </p:nvPr>
        </p:nvGraphicFramePr>
        <p:xfrm>
          <a:off x="357171" y="132396"/>
          <a:ext cx="8770500" cy="590740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Levels C1 – C4. Day: Thursday</a:t>
                      </a:r>
                    </a:p>
                    <a:p>
                      <a:r>
                        <a:rPr lang="en-US" sz="1100" baseline="0" dirty="0">
                          <a:solidFill>
                            <a:schemeClr val="bg1"/>
                          </a:solidFill>
                          <a:latin typeface="Century Gothic" panose="020B0502020202020204" pitchFamily="34" charset="0"/>
                        </a:rPr>
                        <a:t>Students: Alivia</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  </a:t>
                      </a:r>
                      <a:r>
                        <a:rPr lang="en-AU" sz="900" b="0" dirty="0">
                          <a:latin typeface="Century Gothic" panose="020B0502020202020204" pitchFamily="34" charset="0"/>
                        </a:rPr>
                        <a:t>Students at Levels C1 – C4 will learn to generate ideas and language on the writing topic</a:t>
                      </a: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observe modelling on the writing topic. </a:t>
                      </a:r>
                      <a:r>
                        <a:rPr lang="en-AU" sz="900" b="1" dirty="0">
                          <a:latin typeface="Century Gothic" panose="020B0502020202020204" pitchFamily="34" charset="0"/>
                        </a:rPr>
                        <a:t>Most</a:t>
                      </a:r>
                      <a:r>
                        <a:rPr lang="en-AU" sz="900" dirty="0">
                          <a:latin typeface="Century Gothic" panose="020B0502020202020204" pitchFamily="34" charset="0"/>
                        </a:rPr>
                        <a:t> </a:t>
                      </a:r>
                      <a:r>
                        <a:rPr lang="en-AU" sz="900" b="0" dirty="0">
                          <a:latin typeface="Century Gothic" panose="020B0502020202020204" pitchFamily="34" charset="0"/>
                        </a:rPr>
                        <a:t>Students will co-construct some language on the writing topic</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select some language related to the writing topic.</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select letters from the flip chart or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dirty="0">
                          <a:latin typeface="Century Gothic" panose="020B0502020202020204" pitchFamily="34" charset="0"/>
                        </a:rPr>
                        <a:t>Science: </a:t>
                      </a:r>
                      <a:r>
                        <a:rPr lang="en-AU" sz="900" b="0" kern="1200" dirty="0">
                          <a:solidFill>
                            <a:schemeClr val="dk1"/>
                          </a:solidFill>
                          <a:effectLst/>
                          <a:latin typeface="Century Gothic" panose="020B0502020202020204" pitchFamily="34" charset="0"/>
                          <a:ea typeface="+mn-ea"/>
                          <a:cs typeface="+mn-cs"/>
                        </a:rPr>
                        <a:t>Objects are made of materials that have observable properties (ACSSU003)</a:t>
                      </a:r>
                      <a:endParaRPr lang="en-AU" sz="900" dirty="0">
                        <a:effectLst/>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 including up, down, sink, float</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indent="0">
                        <a:buFont typeface="+mj-lt"/>
                        <a:buNone/>
                      </a:pPr>
                      <a:r>
                        <a:rPr lang="en-AU" sz="900" b="1" dirty="0">
                          <a:latin typeface="Century Gothic" panose="020B0502020202020204" pitchFamily="34" charset="0"/>
                        </a:rPr>
                        <a:t>Lesson Intro</a:t>
                      </a:r>
                      <a:r>
                        <a:rPr lang="en-AU" sz="900" b="0" dirty="0">
                          <a:latin typeface="Century Gothic" panose="020B0502020202020204" pitchFamily="34" charset="0"/>
                        </a:rPr>
                        <a:t>: Teacher will remind students of the float/sink experiments from the previous day using photos. Student will select a photo to write about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For students using comprehensive AAC systems – ask them if they have something to say about the photo/activity. If they don‘t, model something you might say, and then ask them if they have something to say again. For verbal students – get them to discuss what they are going to write about it. Agree on something they are writing with the student.</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Get the student to use a writing tool to select or generate letters. If the student starts typing off the selected topic, remind them of the topic.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3. When they have finished writing, type their originally selected language or the language you suggested and talk about how it relates to the picture. Find something to celebrate in their writing.</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Step 4 above</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p>
                      <a:pPr marL="0" indent="0">
                        <a:buFont typeface="Arial" panose="020B0604020202020204" pitchFamily="34" charset="0"/>
                        <a:buNone/>
                      </a:pPr>
                      <a:r>
                        <a:rPr lang="en-AU" sz="900" dirty="0">
                          <a:latin typeface="Century Gothic" panose="020B0502020202020204" pitchFamily="34" charset="0"/>
                        </a:rPr>
                        <a:t>Topic circle</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Chat Words</a:t>
                      </a:r>
                      <a:r>
                        <a:rPr lang="en-AU" sz="900" b="1" dirty="0">
                          <a:latin typeface="Century Gothic" panose="020B0502020202020204" pitchFamily="34" charset="0"/>
                          <a:sym typeface="Wingdings" pitchFamily="2" charset="2"/>
                        </a:rPr>
                        <a:t> 1a &amp; 1b:</a:t>
                      </a:r>
                    </a:p>
                    <a:p>
                      <a:pPr marL="0" indent="0">
                        <a:buFont typeface="Arial" panose="020B0604020202020204" pitchFamily="34" charset="0"/>
                        <a:buNone/>
                      </a:pPr>
                      <a:r>
                        <a:rPr lang="en-AU" sz="900" b="0" dirty="0">
                          <a:latin typeface="Century Gothic" panose="020B0502020202020204" pitchFamily="34" charset="0"/>
                          <a:sym typeface="Wingdings" pitchFamily="2" charset="2"/>
                        </a:rPr>
                        <a:t>Words appropriate to the interaction</a:t>
                      </a:r>
                      <a:endParaRPr lang="en-AU" sz="900" b="0" dirty="0">
                        <a:latin typeface="Century Gothic" panose="020B0502020202020204" pitchFamily="34" charset="0"/>
                      </a:endParaRPr>
                    </a:p>
                    <a:p>
                      <a:pPr marL="0" indent="0">
                        <a:buFont typeface="Arial" panose="020B0604020202020204" pitchFamily="34" charset="0"/>
                        <a:buNone/>
                      </a:pPr>
                      <a:endParaRPr lang="en-AU" sz="900" b="0"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Pathways:</a:t>
                      </a:r>
                    </a:p>
                    <a:p>
                      <a:pPr marL="0" indent="0">
                        <a:buFont typeface="Arial" panose="020B0604020202020204" pitchFamily="34" charset="0"/>
                        <a:buNone/>
                      </a:pPr>
                      <a:r>
                        <a:rPr lang="en-AU" sz="900" b="0" dirty="0">
                          <a:latin typeface="Century Gothic" panose="020B0502020202020204" pitchFamily="34" charset="0"/>
                        </a:rPr>
                        <a:t>Words appropriate to the topic and interaction</a:t>
                      </a:r>
                    </a:p>
                    <a:p>
                      <a:pPr marL="0" indent="0">
                        <a:buFont typeface="Arial" panose="020B0604020202020204" pitchFamily="34" charset="0"/>
                        <a:buNone/>
                      </a:pPr>
                      <a:endParaRPr lang="en-AU" sz="900" b="0" baseline="0" dirty="0">
                        <a:latin typeface="Century Gothic" panose="020B0502020202020204" pitchFamily="34" charset="0"/>
                      </a:endParaRPr>
                    </a:p>
                    <a:p>
                      <a:pPr marL="0" indent="0">
                        <a:buFont typeface="Arial" panose="020B0604020202020204" pitchFamily="34" charset="0"/>
                        <a:buNone/>
                      </a:pPr>
                      <a:r>
                        <a:rPr lang="en-AU" sz="900" b="0" baseline="0" dirty="0">
                          <a:latin typeface="Century Gothic" panose="020B0502020202020204" pitchFamily="34" charset="0"/>
                        </a:rPr>
                        <a:t>More to say &gt; I’m telling you something &gt; actions &gt; turn the page &gt; on/under</a:t>
                      </a:r>
                      <a:endParaRPr lang="en-AU"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5329831"/>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828" y="4535708"/>
            <a:ext cx="1331529" cy="711504"/>
          </a:xfrm>
          <a:prstGeom prst="rect">
            <a:avLst/>
          </a:prstGeom>
        </p:spPr>
      </p:pic>
    </p:spTree>
    <p:extLst>
      <p:ext uri="{BB962C8B-B14F-4D97-AF65-F5344CB8AC3E}">
        <p14:creationId xmlns:p14="http://schemas.microsoft.com/office/powerpoint/2010/main" val="2771989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2426938735"/>
              </p:ext>
            </p:extLst>
          </p:nvPr>
        </p:nvGraphicFramePr>
        <p:xfrm>
          <a:off x="357171" y="132396"/>
          <a:ext cx="8770500" cy="563308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Levels C1 –C4. Day</a:t>
                      </a:r>
                      <a:r>
                        <a:rPr lang="en-US" sz="1100" baseline="0">
                          <a:solidFill>
                            <a:schemeClr val="bg1"/>
                          </a:solidFill>
                          <a:latin typeface="Century Gothic" panose="020B0502020202020204" pitchFamily="34" charset="0"/>
                        </a:rPr>
                        <a:t>: Friday (writing without standards)  </a:t>
                      </a:r>
                      <a:r>
                        <a:rPr lang="en-US" sz="1100" baseline="0" dirty="0">
                          <a:solidFill>
                            <a:schemeClr val="bg1"/>
                          </a:solidFill>
                          <a:latin typeface="Century Gothic" panose="020B0502020202020204" pitchFamily="34" charset="0"/>
                        </a:rPr>
                        <a:t>Students: Alivia</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 </a:t>
                      </a:r>
                      <a:r>
                        <a:rPr lang="en-AU" sz="900" b="0" dirty="0">
                          <a:latin typeface="Century Gothic" panose="020B0502020202020204" pitchFamily="34" charset="0"/>
                        </a:rPr>
                        <a:t>Students at Levels C1 – C4 will learn to generate ideas and language on the writing topic</a:t>
                      </a: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observe modelling on the writing topic. </a:t>
                      </a:r>
                      <a:r>
                        <a:rPr lang="en-AU" sz="900" b="1" dirty="0">
                          <a:latin typeface="Century Gothic" panose="020B0502020202020204" pitchFamily="34" charset="0"/>
                        </a:rPr>
                        <a:t>Most</a:t>
                      </a:r>
                      <a:r>
                        <a:rPr lang="en-AU" sz="900" dirty="0">
                          <a:latin typeface="Century Gothic" panose="020B0502020202020204" pitchFamily="34" charset="0"/>
                        </a:rPr>
                        <a:t> </a:t>
                      </a:r>
                      <a:r>
                        <a:rPr lang="en-AU" sz="900" b="0" dirty="0">
                          <a:latin typeface="Century Gothic" panose="020B0502020202020204" pitchFamily="34" charset="0"/>
                        </a:rPr>
                        <a:t>Students will co-construct some language on the writing topic</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select some language related to the writing topic.</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select letters from the flip chart or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indent="0">
                        <a:buFont typeface="+mj-lt"/>
                        <a:buNone/>
                      </a:pPr>
                      <a:r>
                        <a:rPr lang="en-AU" sz="900" b="1" dirty="0">
                          <a:latin typeface="Century Gothic" panose="020B0502020202020204" pitchFamily="34" charset="0"/>
                        </a:rPr>
                        <a:t>Lesson Intro</a:t>
                      </a:r>
                      <a:r>
                        <a:rPr lang="en-AU" sz="900" b="0" dirty="0">
                          <a:latin typeface="Century Gothic" panose="020B0502020202020204" pitchFamily="34" charset="0"/>
                        </a:rPr>
                        <a:t>: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Now say “what would you like to write about this?” Encourage them to write. Use the phrase “tell me more” to encourage more writing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900" b="0" i="0" u="none" strike="noStrike" kern="1200" dirty="0">
                          <a:solidFill>
                            <a:schemeClr val="dk1"/>
                          </a:solidFill>
                          <a:effectLst/>
                          <a:latin typeface="Century Gothic" panose="020B0502020202020204" pitchFamily="34" charset="0"/>
                          <a:ea typeface="+mn-ea"/>
                          <a:cs typeface="+mn-cs"/>
                        </a:rPr>
                        <a:t>2. </a:t>
                      </a:r>
                      <a:r>
                        <a:rPr lang="en-GB" sz="900" kern="1200" dirty="0">
                          <a:solidFill>
                            <a:schemeClr val="dk1"/>
                          </a:solidFill>
                          <a:effectLst/>
                          <a:latin typeface="Century Gothic" panose="020B0502020202020204" pitchFamily="34" charset="0"/>
                          <a:ea typeface="+mn-ea"/>
                          <a:cs typeface="+mn-cs"/>
                        </a:rPr>
                        <a:t>Do not assist them with selecting language for writing or with their spelling. Write down any language they generate about the topic and the letters they generate.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1200" dirty="0">
                          <a:solidFill>
                            <a:schemeClr val="dk1"/>
                          </a:solidFill>
                          <a:effectLst/>
                          <a:latin typeface="Century Gothic" panose="020B0502020202020204" pitchFamily="34" charset="0"/>
                          <a:ea typeface="+mn-ea"/>
                          <a:cs typeface="+mn-cs"/>
                        </a:rPr>
                        <a:t>3. When they have finished writing ask them to add their name to the writing (and date if feasible).  You should add date if student doesn’t.</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a:solidFill>
                            <a:schemeClr val="dk1"/>
                          </a:solidFill>
                          <a:effectLst/>
                          <a:latin typeface="Century Gothic" panose="020B0502020202020204" pitchFamily="34" charset="0"/>
                          <a:ea typeface="+mn-ea"/>
                          <a:cs typeface="+mn-cs"/>
                        </a:rPr>
                        <a:t>4. Add </a:t>
                      </a:r>
                      <a:r>
                        <a:rPr lang="en-AU" sz="900" b="0" i="0" u="none" strike="noStrike" kern="1200" dirty="0">
                          <a:solidFill>
                            <a:schemeClr val="dk1"/>
                          </a:solidFill>
                          <a:effectLst/>
                          <a:latin typeface="Century Gothic" panose="020B0502020202020204" pitchFamily="34" charset="0"/>
                          <a:ea typeface="+mn-ea"/>
                          <a:cs typeface="+mn-cs"/>
                        </a:rPr>
                        <a:t>any additional appropriate notes to the writing record form.</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Praise student for a job well done! Do not review writing on this day.</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 QWERTY keyboard</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Topic circle</a:t>
                      </a:r>
                    </a:p>
                    <a:p>
                      <a:pPr marL="0" indent="0">
                        <a:buFont typeface="Arial" panose="020B0604020202020204" pitchFamily="34" charset="0"/>
                        <a:buNone/>
                      </a:pPr>
                      <a:endParaRPr lang="en-AU" sz="90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Chat Words</a:t>
                      </a:r>
                      <a:r>
                        <a:rPr lang="en-AU" sz="900" b="1" dirty="0">
                          <a:latin typeface="Century Gothic" panose="020B0502020202020204" pitchFamily="34" charset="0"/>
                          <a:sym typeface="Wingdings" pitchFamily="2" charset="2"/>
                        </a:rPr>
                        <a:t> 1a &amp; 1b:</a:t>
                      </a:r>
                    </a:p>
                    <a:p>
                      <a:pPr marL="0" indent="0">
                        <a:buFont typeface="Arial" panose="020B0604020202020204" pitchFamily="34" charset="0"/>
                        <a:buNone/>
                      </a:pPr>
                      <a:r>
                        <a:rPr lang="en-AU" sz="900" b="0" dirty="0">
                          <a:latin typeface="Century Gothic" panose="020B0502020202020204" pitchFamily="34" charset="0"/>
                          <a:sym typeface="Wingdings" pitchFamily="2" charset="2"/>
                        </a:rPr>
                        <a:t>Words appropriate to the interaction</a:t>
                      </a:r>
                      <a:endParaRPr lang="en-AU" sz="900" b="0" dirty="0">
                        <a:latin typeface="Century Gothic" panose="020B0502020202020204" pitchFamily="34" charset="0"/>
                      </a:endParaRPr>
                    </a:p>
                    <a:p>
                      <a:pPr marL="0" indent="0">
                        <a:buFont typeface="Arial" panose="020B0604020202020204" pitchFamily="34" charset="0"/>
                        <a:buNone/>
                      </a:pPr>
                      <a:endParaRPr lang="en-AU" sz="900" b="0"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Pathways:</a:t>
                      </a:r>
                    </a:p>
                    <a:p>
                      <a:pPr marL="0" indent="0">
                        <a:buFont typeface="Arial" panose="020B0604020202020204" pitchFamily="34" charset="0"/>
                        <a:buNone/>
                      </a:pPr>
                      <a:r>
                        <a:rPr lang="en-AU" sz="900" b="0" dirty="0">
                          <a:latin typeface="Century Gothic" panose="020B0502020202020204" pitchFamily="34" charset="0"/>
                        </a:rPr>
                        <a:t>Words appropriate to the topic and interaction</a:t>
                      </a:r>
                      <a:endParaRPr lang="en-AU"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6504" y="5014264"/>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DFB08509-528C-1826-1E47-88D2028CF5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6504" y="4251933"/>
            <a:ext cx="1331529" cy="711504"/>
          </a:xfrm>
          <a:prstGeom prst="rect">
            <a:avLst/>
          </a:prstGeom>
        </p:spPr>
      </p:pic>
    </p:spTree>
    <p:extLst>
      <p:ext uri="{BB962C8B-B14F-4D97-AF65-F5344CB8AC3E}">
        <p14:creationId xmlns:p14="http://schemas.microsoft.com/office/powerpoint/2010/main" val="73567746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5207</TotalTime>
  <Words>2086</Words>
  <Application>Microsoft Macintosh PowerPoint</Application>
  <PresentationFormat>A4 Paper (210x297 mm)</PresentationFormat>
  <Paragraphs>284</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veronica joyce</dc:creator>
  <cp:lastModifiedBy>Jane Farrall</cp:lastModifiedBy>
  <cp:revision>104</cp:revision>
  <cp:lastPrinted>2022-03-11T01:14:46Z</cp:lastPrinted>
  <dcterms:created xsi:type="dcterms:W3CDTF">2021-07-29T03:08:15Z</dcterms:created>
  <dcterms:modified xsi:type="dcterms:W3CDTF">2022-05-26T12:55:53Z</dcterms:modified>
</cp:coreProperties>
</file>