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65" r:id="rId3"/>
    <p:sldId id="266" r:id="rId4"/>
    <p:sldId id="267" r:id="rId5"/>
    <p:sldId id="268"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626" autoAdjust="0"/>
  </p:normalViewPr>
  <p:slideViewPr>
    <p:cSldViewPr snapToGrid="0">
      <p:cViewPr varScale="1">
        <p:scale>
          <a:sx n="121" d="100"/>
          <a:sy n="121" d="100"/>
        </p:scale>
        <p:origin x="20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4708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93959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17274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61674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73010D-5C6E-4A6C-AF04-487F7798CBB1}" type="datetimeFigureOut">
              <a:rPr lang="en-AU" smtClean="0"/>
              <a:t>26/5/2022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51570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73010D-5C6E-4A6C-AF04-487F7798CBB1}" type="datetimeFigureOut">
              <a:rPr lang="en-AU" smtClean="0"/>
              <a:t>26/5/2022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97415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3010D-5C6E-4A6C-AF04-487F7798CBB1}" type="datetimeFigureOut">
              <a:rPr lang="en-AU" smtClean="0"/>
              <a:t>26/5/2022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5285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84314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22940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7995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2869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3010D-5C6E-4A6C-AF04-487F7798CBB1}" type="datetimeFigureOut">
              <a:rPr lang="en-AU" smtClean="0"/>
              <a:t>26/5/2022</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7788C-FF6D-49E0-9DE3-75BE6DDBDE4E}" type="slidenum">
              <a:rPr lang="en-AU" smtClean="0"/>
              <a:t>‹#›</a:t>
            </a:fld>
            <a:endParaRPr lang="en-AU"/>
          </a:p>
        </p:txBody>
      </p:sp>
    </p:spTree>
    <p:extLst>
      <p:ext uri="{BB962C8B-B14F-4D97-AF65-F5344CB8AC3E}">
        <p14:creationId xmlns:p14="http://schemas.microsoft.com/office/powerpoint/2010/main" val="32835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2dyCe1GPagE"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347264755"/>
              </p:ext>
            </p:extLst>
          </p:nvPr>
        </p:nvGraphicFramePr>
        <p:xfrm>
          <a:off x="357171" y="132396"/>
          <a:ext cx="8770500" cy="5752150"/>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A4 – A6. Day: Monday</a:t>
                      </a:r>
                    </a:p>
                    <a:p>
                      <a:r>
                        <a:rPr lang="en-US" sz="1100" baseline="0" dirty="0">
                          <a:solidFill>
                            <a:schemeClr val="bg1"/>
                          </a:solidFill>
                          <a:latin typeface="Century Gothic" panose="020B0502020202020204" pitchFamily="34" charset="0"/>
                        </a:rPr>
                        <a:t>Students: </a:t>
                      </a:r>
                      <a:r>
                        <a:rPr lang="en-US" sz="1100" baseline="0" dirty="0" err="1">
                          <a:solidFill>
                            <a:schemeClr val="bg1"/>
                          </a:solidFill>
                          <a:latin typeface="Century Gothic" panose="020B0502020202020204" pitchFamily="34" charset="0"/>
                        </a:rPr>
                        <a:t>Madiaba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dirty="0">
                          <a:latin typeface="Century Gothic" panose="020B0502020202020204" pitchFamily="34" charset="0"/>
                        </a:rPr>
                        <a:t>Students at Levels A4 – A6 will develop an understanding that we write with letters and spaces</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at Levels A4 – A6 will begin to attribute meaning to their writing, usually single words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select letters with engagement.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select letters and spaces with engagement</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letters and spaces with engagement and attribute meaning.</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Adult uses AAC to talk about the topic</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Ask student to generate some language about the topic. If needed, co-construct this language by navigating to an appropriate page in their AAC system. Agree on something they are writing with the student. If you don't get any language selected or generated then move onto the next step.</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Get the student to use the flip chart, or other writing tool, to select letters. Make sure their tool has a "space" button. Record or write down the letters as they choose them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4. Write their target language (or the meaning you are attributing) under their writing and point out any correlations, using a phrase like "now let me show you how I would write it..."</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 flip chart</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4" name="Picture 3" descr="Icon&#10;&#10;Description automatically generated">
            <a:extLst>
              <a:ext uri="{FF2B5EF4-FFF2-40B4-BE49-F238E27FC236}">
                <a16:creationId xmlns:a16="http://schemas.microsoft.com/office/drawing/2014/main" id="{CBF46E72-F35D-3951-4718-698E05AD5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4559416"/>
            <a:ext cx="1621972" cy="540657"/>
          </a:xfrm>
          <a:prstGeom prst="rect">
            <a:avLst/>
          </a:prstGeom>
        </p:spPr>
      </p:pic>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131603"/>
            <a:ext cx="2188029" cy="700393"/>
          </a:xfrm>
          <a:prstGeom prst="rect">
            <a:avLst/>
          </a:prstGeom>
        </p:spPr>
      </p:pic>
    </p:spTree>
    <p:extLst>
      <p:ext uri="{BB962C8B-B14F-4D97-AF65-F5344CB8AC3E}">
        <p14:creationId xmlns:p14="http://schemas.microsoft.com/office/powerpoint/2010/main" val="804224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900671384"/>
              </p:ext>
            </p:extLst>
          </p:nvPr>
        </p:nvGraphicFramePr>
        <p:xfrm>
          <a:off x="357171" y="132396"/>
          <a:ext cx="8770500" cy="57702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A4 – A6. Day: Tuesday</a:t>
                      </a:r>
                    </a:p>
                    <a:p>
                      <a:r>
                        <a:rPr lang="en-US" sz="1100" baseline="0" dirty="0">
                          <a:solidFill>
                            <a:schemeClr val="bg1"/>
                          </a:solidFill>
                          <a:latin typeface="Century Gothic" panose="020B0502020202020204" pitchFamily="34" charset="0"/>
                        </a:rPr>
                        <a:t>Students: </a:t>
                      </a:r>
                      <a:r>
                        <a:rPr lang="en-US" sz="1100" baseline="0" dirty="0" err="1">
                          <a:solidFill>
                            <a:schemeClr val="bg1"/>
                          </a:solidFill>
                          <a:latin typeface="Century Gothic" panose="020B0502020202020204" pitchFamily="34" charset="0"/>
                        </a:rPr>
                        <a:t>Madiaba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dirty="0">
                          <a:latin typeface="Century Gothic" panose="020B0502020202020204" pitchFamily="34" charset="0"/>
                        </a:rPr>
                        <a:t>Students at Levels A4 – A6 will develop an understanding that we write with letters and spaces</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at Levels A4 – A6 will begin to attribute meaning to their writing, usually single words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select letters with engagement.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select letters and spaces with engagement</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letters and spaces with engagement and attribute meaning.</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 including up, down, sink, float</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Class will watch a video on density, floating and </a:t>
                      </a:r>
                      <a:r>
                        <a:rPr lang="en-AU" sz="900" b="0" dirty="0" err="1">
                          <a:latin typeface="Century Gothic" panose="020B0502020202020204" pitchFamily="34" charset="0"/>
                        </a:rPr>
                        <a:t>sinkin</a:t>
                      </a:r>
                      <a:r>
                        <a:rPr lang="en-AU" sz="900" b="0" dirty="0">
                          <a:latin typeface="Century Gothic" panose="020B0502020202020204" pitchFamily="34" charset="0"/>
                        </a:rPr>
                        <a:t> </a:t>
                      </a:r>
                      <a:r>
                        <a:rPr lang="en-AU" sz="900" b="0" dirty="0">
                          <a:latin typeface="Century Gothic" panose="020B0502020202020204" pitchFamily="34" charset="0"/>
                          <a:hlinkClick r:id="rId2"/>
                        </a:rPr>
                        <a:t>https://www.youtube.com/watch?v=2dyCe1GPagE</a:t>
                      </a:r>
                      <a:r>
                        <a:rPr lang="en-AU" sz="900" b="0" dirty="0">
                          <a:latin typeface="Century Gothic" panose="020B0502020202020204" pitchFamily="34" charset="0"/>
                        </a:rPr>
                        <a:t>  Students will then be offered a choice of stills from the video to write about.</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Adult uses AAC to talk about the topic</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Ask student to generate some language about the topic. If needed, co-construct this language by navigating to an appropriate page in their AAC system. Agree on something they are writing with the student. If you don't get any language selected or generated then move onto the next step.</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Get the student to use the flip chart, or other writing tool, to select letters. Make sure their tool has a "space" button. Record or write down the letters as they choose them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4. Write their target language (or the meaning you are attributing) under their writing and point out any correlations, using a phrase like "now let me show you how I would write it..."</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 flip chart</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r>
                        <a:rPr lang="en-AU" sz="900" b="0" baseline="0" dirty="0">
                          <a:latin typeface="Century Gothic" panose="020B0502020202020204" pitchFamily="34" charset="0"/>
                        </a:rPr>
                        <a:t>More to say &gt; I’m telling you something &gt; actions &gt; turn the page &gt; on/under</a:t>
                      </a:r>
                      <a:endParaRPr lang="en-AU" sz="900" b="1"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4" name="Picture 3" descr="Icon&#10;&#10;Description automatically generated">
            <a:extLst>
              <a:ext uri="{FF2B5EF4-FFF2-40B4-BE49-F238E27FC236}">
                <a16:creationId xmlns:a16="http://schemas.microsoft.com/office/drawing/2014/main" id="{CBF46E72-F35D-3951-4718-698E05AD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559416"/>
            <a:ext cx="1621972" cy="540657"/>
          </a:xfrm>
          <a:prstGeom prst="rect">
            <a:avLst/>
          </a:prstGeom>
        </p:spPr>
      </p:pic>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828" y="5131603"/>
            <a:ext cx="2188029" cy="700393"/>
          </a:xfrm>
          <a:prstGeom prst="rect">
            <a:avLst/>
          </a:prstGeom>
        </p:spPr>
      </p:pic>
    </p:spTree>
    <p:extLst>
      <p:ext uri="{BB962C8B-B14F-4D97-AF65-F5344CB8AC3E}">
        <p14:creationId xmlns:p14="http://schemas.microsoft.com/office/powerpoint/2010/main" val="2479437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058690263"/>
              </p:ext>
            </p:extLst>
          </p:nvPr>
        </p:nvGraphicFramePr>
        <p:xfrm>
          <a:off x="357171" y="132396"/>
          <a:ext cx="8770500" cy="5752150"/>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A4 – A6. Day: Wednesday</a:t>
                      </a:r>
                    </a:p>
                    <a:p>
                      <a:r>
                        <a:rPr lang="en-US" sz="1100" baseline="0" dirty="0">
                          <a:solidFill>
                            <a:schemeClr val="bg1"/>
                          </a:solidFill>
                          <a:latin typeface="Century Gothic" panose="020B0502020202020204" pitchFamily="34" charset="0"/>
                        </a:rPr>
                        <a:t>Students: </a:t>
                      </a:r>
                      <a:r>
                        <a:rPr lang="en-US" sz="1100" baseline="0" dirty="0" err="1">
                          <a:solidFill>
                            <a:schemeClr val="bg1"/>
                          </a:solidFill>
                          <a:latin typeface="Century Gothic" panose="020B0502020202020204" pitchFamily="34" charset="0"/>
                        </a:rPr>
                        <a:t>Madiaba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dirty="0">
                          <a:latin typeface="Century Gothic" panose="020B0502020202020204" pitchFamily="34" charset="0"/>
                        </a:rPr>
                        <a:t>Students at Levels A4 – A6 will develop an understanding that we write with letters and spaces</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at Levels A4 – A6 will begin to attribute meaning to their writing, usually single words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select letters with engagement.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select letters and spaces with engagement</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letters and spaces with engagement and attribute meaning.</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Adult uses AAC to talk about the topic</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Ask student to generate some language about the topic. If needed, co-construct this language by navigating to an appropriate page in their AAC system. Agree on something they are writing with the student. If you don't get any language selected or generated then move onto the next step.</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Get the student to use the flip chart, or other writing tool, to select letters. Make sure their tool has a "space" button. Record or write down the letters as they choose them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4. Write their target language (or the meaning you are attributing) under their writing and point out any correlations, using a phrase like "now let me show you how I would write it..."</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 flip chart</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4" name="Picture 3" descr="Icon&#10;&#10;Description automatically generated">
            <a:extLst>
              <a:ext uri="{FF2B5EF4-FFF2-40B4-BE49-F238E27FC236}">
                <a16:creationId xmlns:a16="http://schemas.microsoft.com/office/drawing/2014/main" id="{CBF46E72-F35D-3951-4718-698E05AD5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4559416"/>
            <a:ext cx="1621972" cy="540657"/>
          </a:xfrm>
          <a:prstGeom prst="rect">
            <a:avLst/>
          </a:prstGeom>
        </p:spPr>
      </p:pic>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131603"/>
            <a:ext cx="2188029" cy="700393"/>
          </a:xfrm>
          <a:prstGeom prst="rect">
            <a:avLst/>
          </a:prstGeom>
        </p:spPr>
      </p:pic>
    </p:spTree>
    <p:extLst>
      <p:ext uri="{BB962C8B-B14F-4D97-AF65-F5344CB8AC3E}">
        <p14:creationId xmlns:p14="http://schemas.microsoft.com/office/powerpoint/2010/main" val="34953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2621860574"/>
              </p:ext>
            </p:extLst>
          </p:nvPr>
        </p:nvGraphicFramePr>
        <p:xfrm>
          <a:off x="357171" y="132396"/>
          <a:ext cx="8770500" cy="57702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A4 – A6. Day: Thursday</a:t>
                      </a:r>
                    </a:p>
                    <a:p>
                      <a:r>
                        <a:rPr lang="en-US" sz="1100" baseline="0" dirty="0">
                          <a:solidFill>
                            <a:schemeClr val="bg1"/>
                          </a:solidFill>
                          <a:latin typeface="Century Gothic" panose="020B0502020202020204" pitchFamily="34" charset="0"/>
                        </a:rPr>
                        <a:t>Students: </a:t>
                      </a:r>
                      <a:r>
                        <a:rPr lang="en-US" sz="1100" baseline="0" dirty="0" err="1">
                          <a:solidFill>
                            <a:schemeClr val="bg1"/>
                          </a:solidFill>
                          <a:latin typeface="Century Gothic" panose="020B0502020202020204" pitchFamily="34" charset="0"/>
                        </a:rPr>
                        <a:t>Madiaba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dirty="0">
                          <a:latin typeface="Century Gothic" panose="020B0502020202020204" pitchFamily="34" charset="0"/>
                        </a:rPr>
                        <a:t>Students at Levels A4 – A6 will develop an understanding that we write with letters and spaces</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at Levels A4 – A6 will begin to attribute meaning to their writing, usually single words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select letters with engagement.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select letters and spaces with engagement</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letters and spaces with engagement and attribute meaning.</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effectLst/>
                        <a:latin typeface="Century Gothic" panose="020B0502020202020204" pitchFamily="34" charset="0"/>
                      </a:endParaRP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 including up, down, sink, float</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Student will select a photo to write about from a choice of three or more photos/images</a:t>
                      </a: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Adult uses AAC to talk about the topic</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Ask student to generate some language about the topic. If needed, co-construct this language by navigating to an appropriate page in their AAC system. Agree on something they are writing with the student. If you don't get any language selected or generated then move onto the next step.</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Get the student to use the flip chart, or other writing tool, to select letters. Make sure their tool has a "space" button. Record or write down the letters as they choose them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4. Write their target language (or the meaning you are attributing) under their writing and point out any correlations, using a phrase like "now let me show you how I would write it..."</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Step 4 above</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 flip chart</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r>
                        <a:rPr lang="en-AU" sz="900" b="0" baseline="0">
                          <a:latin typeface="Century Gothic" panose="020B0502020202020204" pitchFamily="34" charset="0"/>
                        </a:rPr>
                        <a:t>More to say &gt; I’m telling you something &gt; actions &gt; turn the page &gt; on/under</a:t>
                      </a:r>
                      <a:endParaRPr lang="en-AU" sz="900" b="1" baseline="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4" name="Picture 3" descr="Icon&#10;&#10;Description automatically generated">
            <a:extLst>
              <a:ext uri="{FF2B5EF4-FFF2-40B4-BE49-F238E27FC236}">
                <a16:creationId xmlns:a16="http://schemas.microsoft.com/office/drawing/2014/main" id="{CBF46E72-F35D-3951-4718-698E05AD5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4559416"/>
            <a:ext cx="1621972" cy="540657"/>
          </a:xfrm>
          <a:prstGeom prst="rect">
            <a:avLst/>
          </a:prstGeom>
        </p:spPr>
      </p:pic>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131603"/>
            <a:ext cx="2188029" cy="700393"/>
          </a:xfrm>
          <a:prstGeom prst="rect">
            <a:avLst/>
          </a:prstGeom>
        </p:spPr>
      </p:pic>
    </p:spTree>
    <p:extLst>
      <p:ext uri="{BB962C8B-B14F-4D97-AF65-F5344CB8AC3E}">
        <p14:creationId xmlns:p14="http://schemas.microsoft.com/office/powerpoint/2010/main" val="28948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355177924"/>
              </p:ext>
            </p:extLst>
          </p:nvPr>
        </p:nvGraphicFramePr>
        <p:xfrm>
          <a:off x="357171" y="132396"/>
          <a:ext cx="8770500" cy="5752150"/>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Levels A4 – A6. Day</a:t>
                      </a:r>
                      <a:r>
                        <a:rPr lang="en-US" sz="1100" baseline="0">
                          <a:solidFill>
                            <a:schemeClr val="bg1"/>
                          </a:solidFill>
                          <a:latin typeface="Century Gothic" panose="020B0502020202020204" pitchFamily="34" charset="0"/>
                        </a:rPr>
                        <a:t>: Friday (writing without standards) Students</a:t>
                      </a:r>
                      <a:r>
                        <a:rPr lang="en-US" sz="1100" baseline="0" dirty="0">
                          <a:solidFill>
                            <a:schemeClr val="bg1"/>
                          </a:solidFill>
                          <a:latin typeface="Century Gothic" panose="020B0502020202020204" pitchFamily="34" charset="0"/>
                        </a:rPr>
                        <a:t>: </a:t>
                      </a:r>
                      <a:r>
                        <a:rPr lang="en-US" sz="1100" baseline="0" dirty="0" err="1">
                          <a:solidFill>
                            <a:schemeClr val="bg1"/>
                          </a:solidFill>
                          <a:latin typeface="Century Gothic" panose="020B0502020202020204" pitchFamily="34" charset="0"/>
                        </a:rPr>
                        <a:t>Madiaba</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 </a:t>
                      </a:r>
                      <a:r>
                        <a:rPr lang="en-AU" sz="900" dirty="0">
                          <a:latin typeface="Century Gothic" panose="020B0502020202020204" pitchFamily="34" charset="0"/>
                        </a:rPr>
                        <a:t>Students at Levels A4 – A6 will develop an understanding that we write with letters and spaces</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at Levels A4 – A6 will begin to attribute meaning to their writing, usually single words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select letters with engagement. </a:t>
                      </a:r>
                      <a:r>
                        <a:rPr lang="en-AU" sz="900" b="1" dirty="0">
                          <a:latin typeface="Century Gothic" panose="020B0502020202020204" pitchFamily="34" charset="0"/>
                        </a:rPr>
                        <a:t>Most</a:t>
                      </a:r>
                      <a:r>
                        <a:rPr lang="en-AU" sz="900" dirty="0">
                          <a:latin typeface="Century Gothic" panose="020B0502020202020204" pitchFamily="34" charset="0"/>
                        </a:rPr>
                        <a:t> </a:t>
                      </a:r>
                      <a:r>
                        <a:rPr lang="en-AU" sz="900" b="0" dirty="0">
                          <a:latin typeface="Century Gothic" panose="020B0502020202020204" pitchFamily="34" charset="0"/>
                        </a:rPr>
                        <a:t>Students will select letters and spaces with engagement</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select letters and spaces with engagement and attribute meaning.</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select letters from the flip chart or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indent="0">
                        <a:buFont typeface="+mj-lt"/>
                        <a:buNone/>
                      </a:pPr>
                      <a:r>
                        <a:rPr lang="en-AU" sz="900" b="1" dirty="0">
                          <a:latin typeface="Century Gothic" panose="020B0502020202020204" pitchFamily="34" charset="0"/>
                        </a:rPr>
                        <a:t>Lesson Intro</a:t>
                      </a:r>
                      <a:r>
                        <a:rPr lang="en-AU" sz="900" b="0" dirty="0">
                          <a:latin typeface="Century Gothic" panose="020B0502020202020204" pitchFamily="34" charset="0"/>
                        </a:rPr>
                        <a:t>: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Now say “what would you like to write about this?” Encourage them to write. Use the phrase “tell me more” to encourage more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0" i="0" u="none" strike="noStrike" kern="1200" dirty="0">
                          <a:solidFill>
                            <a:schemeClr val="dk1"/>
                          </a:solidFill>
                          <a:effectLst/>
                          <a:latin typeface="Century Gothic" panose="020B0502020202020204" pitchFamily="34" charset="0"/>
                          <a:ea typeface="+mn-ea"/>
                          <a:cs typeface="+mn-cs"/>
                        </a:rPr>
                        <a:t>2. </a:t>
                      </a:r>
                      <a:r>
                        <a:rPr lang="en-GB" sz="900" kern="1200" dirty="0">
                          <a:solidFill>
                            <a:schemeClr val="dk1"/>
                          </a:solidFill>
                          <a:effectLst/>
                          <a:latin typeface="Century Gothic" panose="020B0502020202020204" pitchFamily="34" charset="0"/>
                          <a:ea typeface="+mn-ea"/>
                          <a:cs typeface="+mn-cs"/>
                        </a:rPr>
                        <a:t>Do not assist them with selecting language for writing or with their spelling. Write down any language they generate about the topic and the letters they generate.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effectLst/>
                          <a:latin typeface="Century Gothic" panose="020B0502020202020204" pitchFamily="34" charset="0"/>
                          <a:ea typeface="+mn-ea"/>
                          <a:cs typeface="+mn-cs"/>
                        </a:rPr>
                        <a:t>3. When they have finished writing ask them to add their name to the writing (and date if feasible).  You should add date if student doesn’t.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4. </a:t>
                      </a:r>
                      <a:r>
                        <a:rPr lang="en-AU" sz="900" b="0" i="0" u="none" strike="noStrike" kern="1200" dirty="0">
                          <a:solidFill>
                            <a:schemeClr val="dk1"/>
                          </a:solidFill>
                          <a:effectLst/>
                          <a:latin typeface="Century Gothic" panose="020B0502020202020204" pitchFamily="34" charset="0"/>
                          <a:ea typeface="+mn-ea"/>
                          <a:cs typeface="+mn-cs"/>
                        </a:rPr>
                        <a:t>Add any additional appropriate notes to the writing record form.</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Praise student for a job well done! Do not review writing on this day.</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 flip chart</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Chat Words</a:t>
                      </a:r>
                      <a:r>
                        <a:rPr lang="en-AU" sz="900" b="1" dirty="0">
                          <a:latin typeface="Century Gothic" panose="020B0502020202020204" pitchFamily="34" charset="0"/>
                          <a:sym typeface="Wingdings" pitchFamily="2" charset="2"/>
                        </a:rPr>
                        <a:t> 1a &amp; 1b:</a:t>
                      </a:r>
                    </a:p>
                    <a:p>
                      <a:pPr marL="0" indent="0">
                        <a:buFont typeface="Arial" panose="020B0604020202020204" pitchFamily="34" charset="0"/>
                        <a:buNone/>
                      </a:pPr>
                      <a:r>
                        <a:rPr lang="en-AU" sz="900" b="0" dirty="0">
                          <a:latin typeface="Century Gothic" panose="020B0502020202020204" pitchFamily="34" charset="0"/>
                          <a:sym typeface="Wingdings" pitchFamily="2" charset="2"/>
                        </a:rPr>
                        <a:t>Words appropriate to the interaction</a:t>
                      </a:r>
                      <a:endParaRPr lang="en-AU" sz="900" b="0" dirty="0">
                        <a:latin typeface="Century Gothic" panose="020B0502020202020204" pitchFamily="34" charset="0"/>
                      </a:endParaRPr>
                    </a:p>
                    <a:p>
                      <a:pPr marL="0" indent="0">
                        <a:buFont typeface="Arial" panose="020B0604020202020204" pitchFamily="34" charset="0"/>
                        <a:buNone/>
                      </a:pPr>
                      <a:endParaRPr lang="en-AU" sz="900" b="0"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Pathways:</a:t>
                      </a:r>
                    </a:p>
                    <a:p>
                      <a:pPr marL="0" indent="0">
                        <a:buFont typeface="Arial" panose="020B0604020202020204" pitchFamily="34" charset="0"/>
                        <a:buNone/>
                      </a:pPr>
                      <a:r>
                        <a:rPr lang="en-AU" sz="900" b="0" dirty="0">
                          <a:latin typeface="Century Gothic" panose="020B0502020202020204" pitchFamily="34" charset="0"/>
                        </a:rPr>
                        <a:t>Words appropriate to the topic and interaction</a:t>
                      </a:r>
                      <a:endParaRPr lang="en-AU"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4" name="Picture 3" descr="Icon&#10;&#10;Description automatically generated">
            <a:extLst>
              <a:ext uri="{FF2B5EF4-FFF2-40B4-BE49-F238E27FC236}">
                <a16:creationId xmlns:a16="http://schemas.microsoft.com/office/drawing/2014/main" id="{CBF46E72-F35D-3951-4718-698E05AD5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4559416"/>
            <a:ext cx="1621972" cy="540657"/>
          </a:xfrm>
          <a:prstGeom prst="rect">
            <a:avLst/>
          </a:prstGeom>
        </p:spPr>
      </p:pic>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131603"/>
            <a:ext cx="2188029" cy="700393"/>
          </a:xfrm>
          <a:prstGeom prst="rect">
            <a:avLst/>
          </a:prstGeom>
        </p:spPr>
      </p:pic>
    </p:spTree>
    <p:extLst>
      <p:ext uri="{BB962C8B-B14F-4D97-AF65-F5344CB8AC3E}">
        <p14:creationId xmlns:p14="http://schemas.microsoft.com/office/powerpoint/2010/main" val="7356774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5146</TotalTime>
  <Words>2168</Words>
  <Application>Microsoft Macintosh PowerPoint</Application>
  <PresentationFormat>A4 Paper (210x297 mm)</PresentationFormat>
  <Paragraphs>276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joyce</dc:creator>
  <cp:lastModifiedBy>Jane Farrall</cp:lastModifiedBy>
  <cp:revision>89</cp:revision>
  <cp:lastPrinted>2022-03-11T01:14:46Z</cp:lastPrinted>
  <dcterms:created xsi:type="dcterms:W3CDTF">2021-07-29T03:08:15Z</dcterms:created>
  <dcterms:modified xsi:type="dcterms:W3CDTF">2022-05-26T12:55:01Z</dcterms:modified>
</cp:coreProperties>
</file>